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66" r:id="rId2"/>
    <p:sldId id="290" r:id="rId3"/>
    <p:sldId id="256" r:id="rId4"/>
    <p:sldId id="257" r:id="rId5"/>
    <p:sldId id="258" r:id="rId6"/>
    <p:sldId id="259" r:id="rId7"/>
    <p:sldId id="260" r:id="rId8"/>
    <p:sldId id="287" r:id="rId9"/>
    <p:sldId id="286" r:id="rId10"/>
    <p:sldId id="288" r:id="rId11"/>
    <p:sldId id="264" r:id="rId12"/>
    <p:sldId id="263" r:id="rId13"/>
    <p:sldId id="265" r:id="rId14"/>
    <p:sldId id="268" r:id="rId15"/>
    <p:sldId id="273" r:id="rId16"/>
    <p:sldId id="274" r:id="rId17"/>
    <p:sldId id="275" r:id="rId18"/>
    <p:sldId id="276" r:id="rId19"/>
    <p:sldId id="277" r:id="rId20"/>
    <p:sldId id="278" r:id="rId21"/>
    <p:sldId id="279" r:id="rId22"/>
    <p:sldId id="280" r:id="rId23"/>
    <p:sldId id="293" r:id="rId24"/>
    <p:sldId id="261" r:id="rId25"/>
    <p:sldId id="298" r:id="rId26"/>
    <p:sldId id="299" r:id="rId27"/>
    <p:sldId id="300" r:id="rId28"/>
    <p:sldId id="294" r:id="rId29"/>
    <p:sldId id="262" r:id="rId30"/>
    <p:sldId id="291" r:id="rId31"/>
    <p:sldId id="28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0" autoAdjust="0"/>
  </p:normalViewPr>
  <p:slideViewPr>
    <p:cSldViewPr>
      <p:cViewPr>
        <p:scale>
          <a:sx n="75" d="100"/>
          <a:sy n="75" d="100"/>
        </p:scale>
        <p:origin x="-1236" y="-84"/>
      </p:cViewPr>
      <p:guideLst>
        <p:guide orient="horz" pos="2160"/>
        <p:guide pos="2880"/>
      </p:guideLst>
    </p:cSldViewPr>
  </p:slideViewPr>
  <p:outlineViewPr>
    <p:cViewPr>
      <p:scale>
        <a:sx n="33" d="100"/>
        <a:sy n="33" d="100"/>
      </p:scale>
      <p:origin x="0" y="7908"/>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2965074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929040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2426403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3374816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1946706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677456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689693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285435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392384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109180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4179003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807511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25533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3186226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214404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5CC34A4-A35E-4D6C-B742-073A82113E19}" type="datetimeFigureOut">
              <a:rPr lang="en-IN" smtClean="0"/>
              <a:pPr/>
              <a:t>13-11-2018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222645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CC34A4-A35E-4D6C-B742-073A82113E19}" type="datetimeFigureOut">
              <a:rPr lang="en-IN" smtClean="0"/>
              <a:pPr/>
              <a:t>13-11-2018</a:t>
            </a:fld>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3D91BB29-BDF6-4E01-829C-C694CA68ADAD}" type="slidenum">
              <a:rPr lang="en-IN" smtClean="0"/>
              <a:pPr/>
              <a:t>‹#›</a:t>
            </a:fld>
            <a:endParaRPr lang="en-IN"/>
          </a:p>
        </p:txBody>
      </p:sp>
    </p:spTree>
    <p:extLst>
      <p:ext uri="{BB962C8B-B14F-4D97-AF65-F5344CB8AC3E}">
        <p14:creationId xmlns:p14="http://schemas.microsoft.com/office/powerpoint/2010/main" xmlns="" val="16853531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819" name="Rectangle 3"/>
          <p:cNvSpPr>
            <a:spLocks noChangeArrowheads="1"/>
          </p:cNvSpPr>
          <p:nvPr/>
        </p:nvSpPr>
        <p:spPr bwMode="auto">
          <a:xfrm>
            <a:off x="428596" y="1524806"/>
            <a:ext cx="8344640" cy="3762508"/>
          </a:xfrm>
          <a:prstGeom prst="rect">
            <a:avLst/>
          </a:prstGeom>
          <a:noFill/>
          <a:ln w="9525">
            <a:noFill/>
            <a:miter lim="800000"/>
            <a:headEnd/>
            <a:tailEnd/>
          </a:ln>
          <a:effectLst/>
        </p:spPr>
        <p:txBody>
          <a:bodyPr vert="horz" wrap="square" lIns="0" tIns="152352" rIns="0" bIns="38088"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1724025" algn="l"/>
              </a:tabLst>
            </a:pPr>
            <a:r>
              <a:rPr lang="en-US" sz="4000" b="1" dirty="0">
                <a:solidFill>
                  <a:schemeClr val="tx1">
                    <a:lumMod val="95000"/>
                    <a:lumOff val="5000"/>
                  </a:schemeClr>
                </a:solidFill>
                <a:latin typeface="Times New Roman" pitchFamily="18" charset="0"/>
                <a:cs typeface="Times New Roman" pitchFamily="18" charset="0"/>
              </a:rPr>
              <a:t>BEST DINE</a:t>
            </a:r>
          </a:p>
          <a:p>
            <a:pPr marL="0" marR="0" lvl="0" indent="0" algn="ctr" defTabSz="914400" rtl="0" eaLnBrk="0" fontAlgn="base" latinLnBrk="0" hangingPunct="0">
              <a:lnSpc>
                <a:spcPct val="100000"/>
              </a:lnSpc>
              <a:spcBef>
                <a:spcPct val="0"/>
              </a:spcBef>
              <a:spcAft>
                <a:spcPct val="0"/>
              </a:spcAft>
              <a:buClrTx/>
              <a:buSzTx/>
              <a:buFontTx/>
              <a:buNone/>
              <a:tabLst>
                <a:tab pos="1724025" algn="l"/>
              </a:tabLst>
            </a:pPr>
            <a:endParaRPr kumimoji="0" lang="en-US" sz="28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724025" algn="l"/>
              </a:tabLst>
            </a:pPr>
            <a:r>
              <a:rPr lang="en-US" sz="2400" b="1" dirty="0">
                <a:latin typeface="Times New Roman" pitchFamily="18" charset="0"/>
                <a:cs typeface="Times New Roman" pitchFamily="18" charset="0"/>
              </a:rPr>
              <a:t>Department of Information Technology</a:t>
            </a:r>
          </a:p>
          <a:p>
            <a:pPr marL="0" marR="0" lvl="0" indent="0" algn="ctr" defTabSz="914400" rtl="0" eaLnBrk="0" fontAlgn="base" latinLnBrk="0" hangingPunct="0">
              <a:lnSpc>
                <a:spcPct val="100000"/>
              </a:lnSpc>
              <a:spcBef>
                <a:spcPct val="0"/>
              </a:spcBef>
              <a:spcAft>
                <a:spcPct val="0"/>
              </a:spcAft>
              <a:buClrTx/>
              <a:buSzTx/>
              <a:buFontTx/>
              <a:buNone/>
              <a:tabLst>
                <a:tab pos="1724025" algn="l"/>
              </a:tabLst>
            </a:pPr>
            <a:r>
              <a:rPr kumimoji="0" lang="en-US" sz="2400" b="1" i="0" u="none" strike="noStrike" cap="none" normalizeH="0" baseline="0" dirty="0">
                <a:ln>
                  <a:noFill/>
                </a:ln>
                <a:solidFill>
                  <a:schemeClr val="tx1"/>
                </a:solidFill>
                <a:effectLst/>
                <a:latin typeface="Times New Roman" pitchFamily="18" charset="0"/>
                <a:cs typeface="Times New Roman" pitchFamily="18" charset="0"/>
              </a:rPr>
              <a:t>Acropolis Institute of Technology and Research</a:t>
            </a:r>
            <a:endParaRPr lang="en-US" sz="2400" b="1" dirty="0">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1724025" algn="l"/>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tab pos="1724025" algn="l"/>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Guided By :                                                             Presented By :</a:t>
            </a:r>
          </a:p>
          <a:p>
            <a:pPr marL="0" marR="0" lvl="0" indent="0" defTabSz="914400" rtl="0" eaLnBrk="0" fontAlgn="base" latinLnBrk="0" hangingPunct="0">
              <a:lnSpc>
                <a:spcPct val="100000"/>
              </a:lnSpc>
              <a:spcBef>
                <a:spcPct val="0"/>
              </a:spcBef>
              <a:spcAft>
                <a:spcPct val="0"/>
              </a:spcAft>
              <a:buClrTx/>
              <a:buSzTx/>
              <a:buFontTx/>
              <a:buNone/>
              <a:tabLst>
                <a:tab pos="1724025" algn="l"/>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Mr. Asif Ali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Rachita</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Soni</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(0827IT151084)</a:t>
            </a:r>
            <a:endParaRPr lang="en-US" sz="20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tab pos="1724025" algn="l"/>
              </a:tabLst>
            </a:pPr>
            <a:r>
              <a:rPr lang="en-US" sz="2000" dirty="0">
                <a:latin typeface="Times New Roman" panose="02020603050405020304" pitchFamily="18" charset="0"/>
                <a:cs typeface="Times New Roman" panose="02020603050405020304" pitchFamily="18" charset="0"/>
              </a:rPr>
              <a:t>                                                                             Sakshi Arya (0827IT151096)</a:t>
            </a:r>
          </a:p>
          <a:p>
            <a:pPr marL="0" marR="0" lvl="0" indent="0" defTabSz="914400" rtl="0" eaLnBrk="0" fontAlgn="base" latinLnBrk="0" hangingPunct="0">
              <a:lnSpc>
                <a:spcPct val="100000"/>
              </a:lnSpc>
              <a:spcBef>
                <a:spcPct val="0"/>
              </a:spcBef>
              <a:spcAft>
                <a:spcPct val="0"/>
              </a:spcAft>
              <a:buClrTx/>
              <a:buSzTx/>
              <a:buFontTx/>
              <a:buNone/>
              <a:tabLst>
                <a:tab pos="1724025" algn="l"/>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Co-Ordinated By :                                               Shalini Vyas (0827IT151101)</a:t>
            </a:r>
          </a:p>
          <a:p>
            <a:pPr marL="0" marR="0" lvl="0" indent="0" defTabSz="914400" rtl="0" eaLnBrk="0" fontAlgn="base" latinLnBrk="0" hangingPunct="0">
              <a:lnSpc>
                <a:spcPct val="100000"/>
              </a:lnSpc>
              <a:spcBef>
                <a:spcPct val="0"/>
              </a:spcBef>
              <a:spcAft>
                <a:spcPct val="0"/>
              </a:spcAft>
              <a:buClrTx/>
              <a:buSzTx/>
              <a:buFontTx/>
              <a:buNone/>
              <a:tabLst>
                <a:tab pos="1724025" algn="l"/>
              </a:tabLst>
            </a:pPr>
            <a:r>
              <a:rPr lang="en-US" sz="2000" dirty="0">
                <a:latin typeface="Times New Roman" panose="02020603050405020304" pitchFamily="18" charset="0"/>
                <a:cs typeface="Times New Roman" panose="02020603050405020304" pitchFamily="18" charset="0"/>
              </a:rPr>
              <a:t>Mr. Praveen </a:t>
            </a:r>
            <a:r>
              <a:rPr lang="en-US" sz="2000" dirty="0" err="1">
                <a:latin typeface="Times New Roman" panose="02020603050405020304" pitchFamily="18" charset="0"/>
                <a:cs typeface="Times New Roman" panose="02020603050405020304" pitchFamily="18" charset="0"/>
              </a:rPr>
              <a:t>Bhanodia</a:t>
            </a:r>
            <a:r>
              <a:rPr lang="en-US" sz="2000" dirty="0">
                <a:latin typeface="Times New Roman" panose="02020603050405020304" pitchFamily="18" charset="0"/>
                <a:cs typeface="Times New Roman" panose="02020603050405020304" pitchFamily="18" charset="0"/>
              </a:rPr>
              <a:t>                                         Tanmay </a:t>
            </a:r>
            <a:r>
              <a:rPr lang="en-US" sz="2000" dirty="0" err="1">
                <a:latin typeface="Times New Roman" panose="02020603050405020304" pitchFamily="18" charset="0"/>
                <a:cs typeface="Times New Roman" panose="02020603050405020304" pitchFamily="18" charset="0"/>
              </a:rPr>
              <a:t>Porwal</a:t>
            </a:r>
            <a:r>
              <a:rPr lang="en-US" sz="2000" dirty="0">
                <a:latin typeface="Times New Roman" panose="02020603050405020304" pitchFamily="18" charset="0"/>
                <a:cs typeface="Times New Roman" panose="02020603050405020304" pitchFamily="18" charset="0"/>
              </a:rPr>
              <a:t> (0827IT151116)</a:t>
            </a:r>
            <a:endPar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7" name="Picture 6" descr="download.png">
            <a:extLst>
              <a:ext uri="{FF2B5EF4-FFF2-40B4-BE49-F238E27FC236}">
                <a16:creationId xmlns:a16="http://schemas.microsoft.com/office/drawing/2014/main" xmlns="" id="{9B31F99C-398B-40D0-A5D8-21B0443100A3}"/>
              </a:ext>
            </a:extLst>
          </p:cNvPr>
          <p:cNvPicPr>
            <a:picLocks noChangeAspect="1"/>
          </p:cNvPicPr>
          <p:nvPr/>
        </p:nvPicPr>
        <p:blipFill>
          <a:blip r:embed="rId2" cstate="print"/>
          <a:stretch>
            <a:fillRect/>
          </a:stretch>
        </p:blipFill>
        <p:spPr>
          <a:xfrm>
            <a:off x="3386137" y="404446"/>
            <a:ext cx="2371725" cy="1941342"/>
          </a:xfrm>
          <a:prstGeom prst="rect">
            <a:avLst/>
          </a:prstGeom>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latin typeface="Times New Roman" pitchFamily="18" charset="0"/>
                <a:cs typeface="Times New Roman" pitchFamily="18" charset="0"/>
              </a:rPr>
              <a:t>Development End:</a:t>
            </a:r>
            <a:r>
              <a:rPr lang="en-US" sz="3200" dirty="0"/>
              <a:t/>
            </a:r>
            <a:br>
              <a:rPr lang="en-US" sz="3200" dirty="0"/>
            </a:br>
            <a:endParaRPr lang="en-US" sz="3200" dirty="0"/>
          </a:p>
        </p:txBody>
      </p:sp>
      <p:sp>
        <p:nvSpPr>
          <p:cNvPr id="3" name="Content Placeholder 2"/>
          <p:cNvSpPr>
            <a:spLocks noGrp="1"/>
          </p:cNvSpPr>
          <p:nvPr>
            <p:ph idx="1"/>
          </p:nvPr>
        </p:nvSpPr>
        <p:spPr>
          <a:xfrm>
            <a:off x="457200" y="1000108"/>
            <a:ext cx="8229600" cy="5126055"/>
          </a:xfrm>
        </p:spPr>
        <p:txBody>
          <a:bodyPr/>
          <a:lstStyle/>
          <a:p>
            <a:pPr lvl="0">
              <a:buFont typeface="Wingdings" pitchFamily="2" charset="2"/>
              <a:buChar char="Ø"/>
            </a:pPr>
            <a:endParaRPr lang="en-US" dirty="0" smtClean="0">
              <a:latin typeface="Times New Roman" pitchFamily="18" charset="0"/>
              <a:cs typeface="Times New Roman" pitchFamily="18" charset="0"/>
            </a:endParaRPr>
          </a:p>
          <a:p>
            <a:pPr lvl="0">
              <a:buFont typeface="Wingdings" pitchFamily="2" charset="2"/>
              <a:buChar char="Ø"/>
            </a:pPr>
            <a:r>
              <a:rPr lang="en-US" dirty="0" smtClean="0">
                <a:latin typeface="Times New Roman" pitchFamily="18" charset="0"/>
                <a:cs typeface="Times New Roman" pitchFamily="18" charset="0"/>
              </a:rPr>
              <a:t>Android  </a:t>
            </a:r>
            <a:endParaRPr lang="en-US" dirty="0">
              <a:latin typeface="Times New Roman" pitchFamily="18" charset="0"/>
              <a:cs typeface="Times New Roman" pitchFamily="18" charset="0"/>
            </a:endParaRPr>
          </a:p>
          <a:p>
            <a:pPr lvl="0">
              <a:buFont typeface="Wingdings" pitchFamily="2" charset="2"/>
              <a:buChar char="Ø"/>
            </a:pPr>
            <a:r>
              <a:rPr lang="en-US" dirty="0" smtClean="0">
                <a:latin typeface="Times New Roman" pitchFamily="18" charset="0"/>
                <a:cs typeface="Times New Roman" pitchFamily="18" charset="0"/>
              </a:rPr>
              <a:t>Java</a:t>
            </a:r>
          </a:p>
          <a:p>
            <a:pPr lvl="0">
              <a:buFont typeface="Wingdings" pitchFamily="2" charset="2"/>
              <a:buChar char="Ø"/>
            </a:pPr>
            <a:r>
              <a:rPr lang="en-US" dirty="0" smtClean="0">
                <a:latin typeface="Times New Roman" pitchFamily="18" charset="0"/>
                <a:cs typeface="Times New Roman" pitchFamily="18" charset="0"/>
              </a:rPr>
              <a:t>Firebase</a:t>
            </a:r>
            <a:endParaRPr lang="en-US" dirty="0">
              <a:latin typeface="Times New Roman" pitchFamily="18" charset="0"/>
              <a:cs typeface="Times New Roman" pitchFamily="18" charset="0"/>
            </a:endParaRPr>
          </a:p>
          <a:p>
            <a:pPr lvl="0">
              <a:buFont typeface="Wingdings" pitchFamily="2" charset="2"/>
              <a:buChar char="Ø"/>
            </a:pPr>
            <a:r>
              <a:rPr lang="en-US" dirty="0">
                <a:latin typeface="Times New Roman" pitchFamily="18" charset="0"/>
                <a:cs typeface="Times New Roman" pitchFamily="18" charset="0"/>
              </a:rPr>
              <a:t>Operating System : 		Windows XP/7 etc</a:t>
            </a:r>
          </a:p>
          <a:p>
            <a:pPr lvl="0">
              <a:buNone/>
            </a:pPr>
            <a:r>
              <a:rPr lang="en-US" dirty="0">
                <a:latin typeface="Times New Roman" pitchFamily="18" charset="0"/>
                <a:cs typeface="Times New Roman" pitchFamily="18" charset="0"/>
              </a:rPr>
              <a:t>			</a:t>
            </a:r>
          </a:p>
          <a:p>
            <a:pPr>
              <a:buNone/>
            </a:pPr>
            <a:endParaRPr lang="en-IN"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4000" b="1" dirty="0">
                <a:latin typeface="Times New Roman" pitchFamily="18" charset="0"/>
                <a:cs typeface="Times New Roman" pitchFamily="18" charset="0"/>
              </a:rPr>
              <a:t>SYSTEM  FEASIBILITY</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08720"/>
            <a:ext cx="8229600" cy="5734990"/>
          </a:xfrm>
        </p:spPr>
        <p:txBody>
          <a:bodyPr>
            <a:normAutofit/>
          </a:bodyPr>
          <a:lstStyle/>
          <a:p>
            <a:pPr>
              <a:buNone/>
            </a:pPr>
            <a:r>
              <a:rPr lang="en-US" sz="2800" b="1" dirty="0">
                <a:latin typeface="Times New Roman" pitchFamily="18" charset="0"/>
                <a:cs typeface="Times New Roman" pitchFamily="18" charset="0"/>
              </a:rPr>
              <a:t>Economical</a:t>
            </a:r>
          </a:p>
          <a:p>
            <a:pPr>
              <a:buFont typeface="Wingdings" pitchFamily="2" charset="2"/>
              <a:buChar char="Ø"/>
            </a:pPr>
            <a:r>
              <a:rPr lang="en-US" sz="2800" dirty="0">
                <a:latin typeface="Times New Roman" pitchFamily="18" charset="0"/>
                <a:cs typeface="Times New Roman" pitchFamily="18" charset="0"/>
              </a:rPr>
              <a:t>The project doesn’t require much advance features.</a:t>
            </a:r>
          </a:p>
          <a:p>
            <a:pPr>
              <a:buFont typeface="Wingdings" pitchFamily="2" charset="2"/>
              <a:buChar char="Ø"/>
            </a:pPr>
            <a:r>
              <a:rPr lang="en-US" sz="2800" dirty="0">
                <a:latin typeface="Times New Roman" pitchFamily="18" charset="0"/>
                <a:cs typeface="Times New Roman" pitchFamily="18" charset="0"/>
              </a:rPr>
              <a:t>Economically cheaper. </a:t>
            </a:r>
            <a:endParaRPr lang="en-IN" sz="2800" dirty="0">
              <a:latin typeface="Times New Roman" pitchFamily="18" charset="0"/>
              <a:cs typeface="Times New Roman" pitchFamily="18" charset="0"/>
            </a:endParaRPr>
          </a:p>
          <a:p>
            <a:pPr>
              <a:buFont typeface="Wingdings" pitchFamily="2" charset="2"/>
              <a:buChar char="Ø"/>
            </a:pPr>
            <a:r>
              <a:rPr lang="en-US" sz="2800" dirty="0">
                <a:latin typeface="Times New Roman" pitchFamily="18" charset="0"/>
                <a:cs typeface="Times New Roman" pitchFamily="18" charset="0"/>
              </a:rPr>
              <a:t>Two main things required are—</a:t>
            </a:r>
          </a:p>
          <a:p>
            <a:pPr>
              <a:buNone/>
            </a:pPr>
            <a:r>
              <a:rPr lang="en-US" sz="2800" dirty="0">
                <a:latin typeface="Times New Roman" pitchFamily="18" charset="0"/>
                <a:cs typeface="Times New Roman" pitchFamily="18" charset="0"/>
              </a:rPr>
              <a:t>	1.Computer (processor of Pentium 4 and above) .</a:t>
            </a:r>
          </a:p>
          <a:p>
            <a:pPr>
              <a:buNone/>
            </a:pPr>
            <a:r>
              <a:rPr lang="en-US" sz="2800" dirty="0">
                <a:latin typeface="Times New Roman" pitchFamily="18" charset="0"/>
                <a:cs typeface="Times New Roman" pitchFamily="18" charset="0"/>
              </a:rPr>
              <a:t>	2. Internet connection.</a:t>
            </a:r>
          </a:p>
          <a:p>
            <a:pPr>
              <a:buFont typeface="Wingdings" pitchFamily="2" charset="2"/>
              <a:buChar char="Ø"/>
            </a:pPr>
            <a:r>
              <a:rPr lang="en-US" sz="2800" dirty="0">
                <a:latin typeface="Times New Roman" pitchFamily="18" charset="0"/>
                <a:cs typeface="Times New Roman" pitchFamily="18" charset="0"/>
              </a:rPr>
              <a:t>For achieving economical feasibility, we create our project by using available </a:t>
            </a:r>
            <a:r>
              <a:rPr lang="en-US" sz="2800" dirty="0" smtClean="0">
                <a:latin typeface="Times New Roman" pitchFamily="18" charset="0"/>
                <a:cs typeface="Times New Roman" pitchFamily="18" charset="0"/>
              </a:rPr>
              <a:t>online </a:t>
            </a:r>
            <a:r>
              <a:rPr lang="en-US" sz="2800" dirty="0" err="1" smtClean="0">
                <a:latin typeface="Times New Roman" pitchFamily="18" charset="0"/>
                <a:cs typeface="Times New Roman" pitchFamily="18" charset="0"/>
              </a:rPr>
              <a:t>realtime</a:t>
            </a:r>
            <a:r>
              <a:rPr lang="en-US" sz="2800" dirty="0" smtClean="0">
                <a:latin typeface="Times New Roman" pitchFamily="18" charset="0"/>
                <a:cs typeface="Times New Roman" pitchFamily="18" charset="0"/>
              </a:rPr>
              <a:t> database </a:t>
            </a:r>
            <a:endParaRPr lang="en-IN" sz="2800" dirty="0">
              <a:latin typeface="Times New Roman" pitchFamily="18" charset="0"/>
              <a:cs typeface="Times New Roman" pitchFamily="18" charset="0"/>
            </a:endParaRPr>
          </a:p>
          <a:p>
            <a:pPr>
              <a:buNone/>
            </a:pPr>
            <a:endParaRPr lang="en-IN" sz="2800" dirty="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562074"/>
          </a:xfrm>
        </p:spPr>
        <p:txBody>
          <a:bodyPr>
            <a:noAutofit/>
          </a:bodyPr>
          <a:lstStyle/>
          <a:p>
            <a:pPr algn="l"/>
            <a:r>
              <a:rPr lang="en-US" sz="3200" b="1" dirty="0">
                <a:latin typeface="Times New Roman" pitchFamily="18" charset="0"/>
                <a:cs typeface="Times New Roman" pitchFamily="18" charset="0"/>
              </a:rPr>
              <a:t>Technical</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28596" y="714356"/>
            <a:ext cx="8229600" cy="5929354"/>
          </a:xfrm>
        </p:spPr>
        <p:txBody>
          <a:bodyPr>
            <a:normAutofit/>
          </a:bodyPr>
          <a:lstStyle/>
          <a:p>
            <a:pPr>
              <a:buFont typeface="Wingdings" pitchFamily="2" charset="2"/>
              <a:buChar char="Ø"/>
            </a:pPr>
            <a:endParaRPr lang="en-US" sz="2800" dirty="0" smtClean="0">
              <a:latin typeface="Times New Roman" pitchFamily="18" charset="0"/>
              <a:cs typeface="Times New Roman" pitchFamily="18" charset="0"/>
            </a:endParaRPr>
          </a:p>
          <a:p>
            <a:pPr>
              <a:buFont typeface="Wingdings" pitchFamily="2" charset="2"/>
              <a:buChar char="Ø"/>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work for the project can be done with the existing software technology. </a:t>
            </a:r>
          </a:p>
          <a:p>
            <a:pPr>
              <a:buFont typeface="Wingdings" pitchFamily="2" charset="2"/>
              <a:buChar char="Ø"/>
            </a:pPr>
            <a:r>
              <a:rPr lang="en-US" sz="2800" dirty="0">
                <a:latin typeface="Times New Roman" pitchFamily="18" charset="0"/>
                <a:cs typeface="Times New Roman" pitchFamily="18" charset="0"/>
              </a:rPr>
              <a:t>No rigid hardware and software requirements.</a:t>
            </a:r>
          </a:p>
          <a:p>
            <a:pPr>
              <a:buFont typeface="Wingdings" pitchFamily="2" charset="2"/>
              <a:buChar char="Ø"/>
            </a:pPr>
            <a:r>
              <a:rPr lang="en-US" sz="2800" dirty="0">
                <a:latin typeface="Times New Roman" pitchFamily="18" charset="0"/>
                <a:cs typeface="Times New Roman" pitchFamily="18" charset="0"/>
              </a:rPr>
              <a:t>The technologies that are used in the project are:</a:t>
            </a:r>
            <a:endParaRPr lang="en-IN" sz="2800" dirty="0">
              <a:latin typeface="Times New Roman" pitchFamily="18" charset="0"/>
              <a:cs typeface="Times New Roman" pitchFamily="18" charset="0"/>
            </a:endParaRPr>
          </a:p>
          <a:p>
            <a:pPr lvl="1">
              <a:buNone/>
            </a:pPr>
            <a:r>
              <a:rPr lang="en-US" sz="2400" dirty="0" smtClean="0">
                <a:latin typeface="Times New Roman" pitchFamily="18" charset="0"/>
                <a:cs typeface="Times New Roman" pitchFamily="18" charset="0"/>
              </a:rPr>
              <a:t>Android</a:t>
            </a:r>
            <a:endParaRPr lang="en-IN" sz="2400" dirty="0" smtClean="0">
              <a:latin typeface="Times New Roman" pitchFamily="18" charset="0"/>
              <a:cs typeface="Times New Roman" pitchFamily="18" charset="0"/>
            </a:endParaRPr>
          </a:p>
          <a:p>
            <a:pPr lvl="1">
              <a:buNone/>
            </a:pPr>
            <a:r>
              <a:rPr lang="en-US" sz="2400" dirty="0" smtClean="0">
                <a:latin typeface="Times New Roman" pitchFamily="18" charset="0"/>
                <a:cs typeface="Times New Roman" pitchFamily="18" charset="0"/>
              </a:rPr>
              <a:t>Java </a:t>
            </a:r>
            <a:endParaRPr lang="en-IN" sz="2400" dirty="0" smtClean="0">
              <a:latin typeface="Times New Roman" pitchFamily="18" charset="0"/>
              <a:cs typeface="Times New Roman" pitchFamily="18" charset="0"/>
            </a:endParaRPr>
          </a:p>
          <a:p>
            <a:pPr lvl="1">
              <a:buNone/>
            </a:pPr>
            <a:r>
              <a:rPr lang="en-US" sz="2400" dirty="0" smtClean="0">
                <a:latin typeface="Times New Roman" pitchFamily="18" charset="0"/>
                <a:cs typeface="Times New Roman" pitchFamily="18" charset="0"/>
              </a:rPr>
              <a:t> Firebase</a:t>
            </a:r>
            <a:endParaRPr lang="en-IN" sz="2400" dirty="0"/>
          </a:p>
        </p:txBody>
      </p:sp>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648072"/>
          </a:xfrm>
        </p:spPr>
        <p:txBody>
          <a:bodyPr>
            <a:normAutofit fontScale="90000"/>
          </a:bodyPr>
          <a:lstStyle/>
          <a:p>
            <a:pPr algn="l"/>
            <a:r>
              <a:rPr lang="en-US" sz="3600" b="1" dirty="0" err="1">
                <a:latin typeface="Times New Roman" pitchFamily="18" charset="0"/>
                <a:cs typeface="Times New Roman" pitchFamily="18" charset="0"/>
              </a:rPr>
              <a:t>Behavioural</a:t>
            </a:r>
            <a:r>
              <a:rPr lang="en-US" sz="3600" b="1" dirty="0">
                <a:latin typeface="Times New Roman" pitchFamily="18" charset="0"/>
                <a:cs typeface="Times New Roman" pitchFamily="18" charset="0"/>
              </a:rPr>
              <a:t> </a:t>
            </a:r>
            <a:r>
              <a:rPr lang="en-IN" dirty="0">
                <a:latin typeface="Times New Roman" pitchFamily="18" charset="0"/>
                <a:cs typeface="Times New Roman" pitchFamily="18" charset="0"/>
              </a:rPr>
              <a:t/>
            </a:r>
            <a:br>
              <a:rPr lang="en-IN"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457200" y="692696"/>
            <a:ext cx="8229600" cy="5433467"/>
          </a:xfrm>
        </p:spPr>
        <p:txBody>
          <a:bodyPr>
            <a:normAutofit/>
          </a:bodyPr>
          <a:lstStyle/>
          <a:p>
            <a:pPr>
              <a:buFont typeface="Wingdings" pitchFamily="2" charset="2"/>
              <a:buChar char="Ø"/>
            </a:pPr>
            <a:endParaRPr lang="en-US" sz="2800" dirty="0" smtClean="0">
              <a:latin typeface="Times New Roman" pitchFamily="18" charset="0"/>
              <a:cs typeface="Times New Roman" pitchFamily="18" charset="0"/>
            </a:endParaRPr>
          </a:p>
          <a:p>
            <a:pPr>
              <a:buFont typeface="Wingdings" pitchFamily="2" charset="2"/>
              <a:buChar char="Ø"/>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proposed system is easy to operate.</a:t>
            </a:r>
            <a:endParaRPr lang="en-IN" sz="2800" dirty="0">
              <a:latin typeface="Times New Roman" pitchFamily="18" charset="0"/>
              <a:cs typeface="Times New Roman" pitchFamily="18" charset="0"/>
            </a:endParaRPr>
          </a:p>
          <a:p>
            <a:pPr>
              <a:buFont typeface="Wingdings" pitchFamily="2" charset="2"/>
              <a:buChar char="Ø"/>
            </a:pPr>
            <a:r>
              <a:rPr lang="en-US" sz="2800" dirty="0">
                <a:latin typeface="Times New Roman" pitchFamily="18" charset="0"/>
                <a:cs typeface="Times New Roman" pitchFamily="18" charset="0"/>
              </a:rPr>
              <a:t> Existing members are not affected in anyway. </a:t>
            </a:r>
            <a:endParaRPr lang="en-IN" sz="2800" dirty="0">
              <a:latin typeface="Times New Roman" pitchFamily="18" charset="0"/>
              <a:cs typeface="Times New Roman" pitchFamily="18" charset="0"/>
            </a:endParaRPr>
          </a:p>
          <a:p>
            <a:pPr>
              <a:buFont typeface="Wingdings" pitchFamily="2" charset="2"/>
              <a:buChar char="Ø"/>
            </a:pPr>
            <a:r>
              <a:rPr lang="en-US" sz="2800" dirty="0">
                <a:latin typeface="Times New Roman" pitchFamily="18" charset="0"/>
                <a:cs typeface="Times New Roman" pitchFamily="18" charset="0"/>
              </a:rPr>
              <a:t>Retrieval of information is easy, accurate and fast.</a:t>
            </a:r>
            <a:endParaRPr lang="en-IN" sz="2800" dirty="0">
              <a:latin typeface="Times New Roman" pitchFamily="18" charset="0"/>
              <a:cs typeface="Times New Roman" pitchFamily="18" charset="0"/>
            </a:endParaRPr>
          </a:p>
          <a:p>
            <a:pPr>
              <a:buNone/>
            </a:pPr>
            <a:endParaRPr lang="en-IN" sz="2800" dirty="0">
              <a:latin typeface="Times New Roman" pitchFamily="18" charset="0"/>
              <a:cs typeface="Times New Roman" pitchFamily="18" charset="0"/>
            </a:endParaRPr>
          </a:p>
        </p:txBody>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14290"/>
            <a:ext cx="8229600" cy="714380"/>
          </a:xfrm>
        </p:spPr>
        <p:txBody>
          <a:bodyPr>
            <a:normAutofit/>
          </a:bodyPr>
          <a:lstStyle/>
          <a:p>
            <a:r>
              <a:rPr lang="en-IN" b="1" dirty="0">
                <a:latin typeface="Times New Roman" pitchFamily="18" charset="0"/>
                <a:cs typeface="Times New Roman" pitchFamily="18" charset="0"/>
              </a:rPr>
              <a:t>SYSTEM  DESIGN</a:t>
            </a:r>
            <a:endParaRPr lang="en-IN" dirty="0">
              <a:latin typeface="Times New Roman" pitchFamily="18" charset="0"/>
              <a:cs typeface="Times New Roman" pitchFamily="18" charset="0"/>
            </a:endParaRPr>
          </a:p>
        </p:txBody>
      </p:sp>
      <p:sp>
        <p:nvSpPr>
          <p:cNvPr id="5" name="Content Placeholder 4"/>
          <p:cNvSpPr>
            <a:spLocks noGrp="1"/>
          </p:cNvSpPr>
          <p:nvPr>
            <p:ph idx="1"/>
          </p:nvPr>
        </p:nvSpPr>
        <p:spPr>
          <a:xfrm>
            <a:off x="571472" y="857232"/>
            <a:ext cx="7972452" cy="5786478"/>
          </a:xfrm>
        </p:spPr>
        <p:txBody>
          <a:bodyPr/>
          <a:lstStyle/>
          <a:p>
            <a:pPr>
              <a:buNone/>
            </a:pPr>
            <a:r>
              <a:rPr lang="en-US" b="1" dirty="0">
                <a:latin typeface="Times New Roman" pitchFamily="18" charset="0"/>
                <a:cs typeface="Times New Roman" pitchFamily="18" charset="0"/>
              </a:rPr>
              <a:t>USECASE DIAGRAM</a:t>
            </a:r>
            <a:r>
              <a:rPr lang="en-US" b="1" dirty="0"/>
              <a:t>		</a:t>
            </a:r>
            <a:endParaRPr lang="en-IN" dirty="0"/>
          </a:p>
        </p:txBody>
      </p:sp>
      <p:sp>
        <p:nvSpPr>
          <p:cNvPr id="21505" name="Rectangle 1"/>
          <p:cNvSpPr>
            <a:spLocks noChangeArrowheads="1"/>
          </p:cNvSpPr>
          <p:nvPr/>
        </p:nvSpPr>
        <p:spPr bwMode="auto">
          <a:xfrm>
            <a:off x="0" y="6072206"/>
            <a:ext cx="885828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Figure 1: Use case diagram</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pic>
        <p:nvPicPr>
          <p:cNvPr id="7" name="Picture 6"/>
          <p:cNvPicPr/>
          <p:nvPr/>
        </p:nvPicPr>
        <p:blipFill>
          <a:blip r:embed="rId2" cstate="print"/>
          <a:srcRect/>
          <a:stretch>
            <a:fillRect/>
          </a:stretch>
        </p:blipFill>
        <p:spPr bwMode="auto">
          <a:xfrm>
            <a:off x="1214414" y="1428736"/>
            <a:ext cx="6573149" cy="4248150"/>
          </a:xfrm>
          <a:prstGeom prst="rect">
            <a:avLst/>
          </a:prstGeom>
          <a:noFill/>
          <a:ln w="9525">
            <a:noFill/>
            <a:miter lim="800000"/>
            <a:headEnd/>
            <a:tailEnd/>
          </a:ln>
        </p:spPr>
      </p:pic>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8229600" cy="634082"/>
          </a:xfrm>
        </p:spPr>
        <p:txBody>
          <a:bodyPr>
            <a:noAutofit/>
          </a:bodyPr>
          <a:lstStyle/>
          <a:p>
            <a:r>
              <a:rPr lang="en-US" sz="3200" b="1" dirty="0">
                <a:latin typeface="Times New Roman" pitchFamily="18" charset="0"/>
                <a:cs typeface="Times New Roman" pitchFamily="18" charset="0"/>
              </a:rPr>
              <a:t>ACTIVITY DIAGRAMS</a:t>
            </a:r>
            <a:r>
              <a:rPr lang="en-US" sz="4000" b="1" dirty="0">
                <a:latin typeface="Times New Roman" pitchFamily="18" charset="0"/>
                <a:cs typeface="Times New Roman" pitchFamily="18" charset="0"/>
              </a:rPr>
              <a:t/>
            </a:r>
            <a:br>
              <a:rPr lang="en-US" sz="4000" b="1" dirty="0">
                <a:latin typeface="Times New Roman" pitchFamily="18" charset="0"/>
                <a:cs typeface="Times New Roman" pitchFamily="18" charset="0"/>
              </a:rPr>
            </a:b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28226"/>
            <a:ext cx="8229600" cy="5472608"/>
          </a:xfrm>
        </p:spPr>
        <p:txBody>
          <a:bodyPr/>
          <a:lstStyle/>
          <a:p>
            <a:pPr>
              <a:buFont typeface="Wingdings" pitchFamily="2" charset="2"/>
              <a:buChar char="Ø"/>
            </a:pPr>
            <a:r>
              <a:rPr lang="en-US" b="1" dirty="0">
                <a:latin typeface="Times New Roman" pitchFamily="18" charset="0"/>
                <a:cs typeface="Times New Roman" pitchFamily="18" charset="0"/>
              </a:rPr>
              <a:t>USER REGISTRATION</a:t>
            </a:r>
          </a:p>
          <a:p>
            <a:pPr>
              <a:buNone/>
            </a:pPr>
            <a:r>
              <a:rPr lang="en-US" b="1" dirty="0"/>
              <a:t>	</a:t>
            </a:r>
            <a:endParaRPr lang="en-IN" b="1" dirty="0"/>
          </a:p>
        </p:txBody>
      </p:sp>
      <p:pic>
        <p:nvPicPr>
          <p:cNvPr id="4" name="Picture 3"/>
          <p:cNvPicPr/>
          <p:nvPr/>
        </p:nvPicPr>
        <p:blipFill>
          <a:blip r:embed="rId2" cstate="print"/>
          <a:srcRect/>
          <a:stretch>
            <a:fillRect/>
          </a:stretch>
        </p:blipFill>
        <p:spPr bwMode="auto">
          <a:xfrm>
            <a:off x="1500166" y="1142984"/>
            <a:ext cx="6304784" cy="5022320"/>
          </a:xfrm>
          <a:prstGeom prst="rect">
            <a:avLst/>
          </a:prstGeom>
          <a:noFill/>
          <a:ln w="9525">
            <a:noFill/>
            <a:miter lim="800000"/>
            <a:headEnd/>
            <a:tailEnd/>
          </a:ln>
        </p:spPr>
      </p:pic>
      <p:sp>
        <p:nvSpPr>
          <p:cNvPr id="5" name="TextBox 4"/>
          <p:cNvSpPr txBox="1"/>
          <p:nvPr/>
        </p:nvSpPr>
        <p:spPr>
          <a:xfrm>
            <a:off x="642910" y="5780782"/>
            <a:ext cx="7979877" cy="1077218"/>
          </a:xfrm>
          <a:prstGeom prst="rect">
            <a:avLst/>
          </a:prstGeom>
          <a:noFill/>
        </p:spPr>
        <p:txBody>
          <a:bodyPr wrap="none" rtlCol="0">
            <a:spAutoFit/>
          </a:bodyPr>
          <a:lstStyle/>
          <a:p>
            <a:r>
              <a:rPr lang="en-US" sz="3200" dirty="0">
                <a:latin typeface="Times New Roman" pitchFamily="18" charset="0"/>
                <a:cs typeface="Times New Roman" pitchFamily="18" charset="0"/>
              </a:rPr>
              <a:t>Figure 2: Activity diagram for User registration</a:t>
            </a:r>
          </a:p>
          <a:p>
            <a:endParaRPr lang="en-US" sz="3200" dirty="0">
              <a:latin typeface="Times New Roman" pitchFamily="18" charset="0"/>
              <a:cs typeface="Times New Roman" pitchFamily="18" charset="0"/>
            </a:endParaRPr>
          </a:p>
        </p:txBody>
      </p: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8229600" cy="216024"/>
          </a:xfrm>
        </p:spPr>
        <p:txBody>
          <a:bodyPr>
            <a:noAutofit/>
          </a:bodyPr>
          <a:lstStyle/>
          <a:p>
            <a:pPr algn="l">
              <a:buFont typeface="Wingdings" pitchFamily="2" charset="2"/>
              <a:buChar char="Ø"/>
            </a:pPr>
            <a:r>
              <a:rPr lang="en-US" sz="3200" b="1" dirty="0">
                <a:latin typeface="Times New Roman" pitchFamily="18" charset="0"/>
                <a:cs typeface="Times New Roman" pitchFamily="18" charset="0"/>
              </a:rPr>
              <a:t>USER LOGIN</a:t>
            </a:r>
            <a:br>
              <a:rPr lang="en-US" sz="3200" b="1" dirty="0">
                <a:latin typeface="Times New Roman" pitchFamily="18" charset="0"/>
                <a:cs typeface="Times New Roman" pitchFamily="18" charset="0"/>
              </a:rPr>
            </a:br>
            <a:endParaRPr lang="en-IN" sz="32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cstate="print"/>
          <a:srcRect/>
          <a:stretch>
            <a:fillRect/>
          </a:stretch>
        </p:blipFill>
        <p:spPr bwMode="auto">
          <a:xfrm>
            <a:off x="2627784" y="404664"/>
            <a:ext cx="5475234" cy="5238914"/>
          </a:xfrm>
          <a:prstGeom prst="rect">
            <a:avLst/>
          </a:prstGeom>
          <a:noFill/>
          <a:ln w="9525">
            <a:noFill/>
            <a:miter lim="800000"/>
            <a:headEnd/>
            <a:tailEnd/>
          </a:ln>
        </p:spPr>
      </p:pic>
      <p:sp>
        <p:nvSpPr>
          <p:cNvPr id="5" name="TextBox 4"/>
          <p:cNvSpPr txBox="1"/>
          <p:nvPr/>
        </p:nvSpPr>
        <p:spPr>
          <a:xfrm>
            <a:off x="1214414" y="5780782"/>
            <a:ext cx="7056547" cy="1077218"/>
          </a:xfrm>
          <a:prstGeom prst="rect">
            <a:avLst/>
          </a:prstGeom>
          <a:noFill/>
        </p:spPr>
        <p:txBody>
          <a:bodyPr wrap="none" rtlCol="0">
            <a:spAutoFit/>
          </a:bodyPr>
          <a:lstStyle/>
          <a:p>
            <a:r>
              <a:rPr lang="en-US" sz="3200" dirty="0">
                <a:latin typeface="Times New Roman" pitchFamily="18" charset="0"/>
                <a:cs typeface="Times New Roman" pitchFamily="18" charset="0"/>
              </a:rPr>
              <a:t>Figure 3: Activity diagram for User login</a:t>
            </a:r>
          </a:p>
          <a:p>
            <a:endParaRPr lang="en-US" sz="3200" dirty="0">
              <a:latin typeface="Times New Roman" pitchFamily="18" charset="0"/>
              <a:cs typeface="Times New Roman" pitchFamily="18" charset="0"/>
            </a:endParaRPr>
          </a:p>
        </p:txBody>
      </p:sp>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pPr algn="l">
              <a:buFont typeface="Wingdings" pitchFamily="2" charset="2"/>
              <a:buChar char="Ø"/>
            </a:pPr>
            <a:r>
              <a:rPr lang="en-US" sz="3200" b="1" dirty="0">
                <a:latin typeface="Times New Roman" pitchFamily="18" charset="0"/>
                <a:cs typeface="Times New Roman" pitchFamily="18" charset="0"/>
              </a:rPr>
              <a:t>WRITE A REVIEW</a:t>
            </a:r>
            <a:endParaRPr lang="en-IN" sz="32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cstate="print"/>
          <a:srcRect/>
          <a:stretch>
            <a:fillRect/>
          </a:stretch>
        </p:blipFill>
        <p:spPr bwMode="auto">
          <a:xfrm>
            <a:off x="3674274" y="332656"/>
            <a:ext cx="5112568" cy="5453798"/>
          </a:xfrm>
          <a:prstGeom prst="rect">
            <a:avLst/>
          </a:prstGeom>
          <a:noFill/>
          <a:ln w="9525">
            <a:noFill/>
            <a:miter lim="800000"/>
            <a:headEnd/>
            <a:tailEnd/>
          </a:ln>
        </p:spPr>
      </p:pic>
      <p:sp>
        <p:nvSpPr>
          <p:cNvPr id="5" name="TextBox 4"/>
          <p:cNvSpPr txBox="1"/>
          <p:nvPr/>
        </p:nvSpPr>
        <p:spPr>
          <a:xfrm>
            <a:off x="1428728" y="5780782"/>
            <a:ext cx="6349623" cy="1077218"/>
          </a:xfrm>
          <a:prstGeom prst="rect">
            <a:avLst/>
          </a:prstGeom>
          <a:noFill/>
        </p:spPr>
        <p:txBody>
          <a:bodyPr wrap="none" rtlCol="0">
            <a:spAutoFit/>
          </a:bodyPr>
          <a:lstStyle/>
          <a:p>
            <a:r>
              <a:rPr lang="en-US" sz="3200" dirty="0">
                <a:latin typeface="Times New Roman" pitchFamily="18" charset="0"/>
                <a:cs typeface="Times New Roman" pitchFamily="18" charset="0"/>
              </a:rPr>
              <a:t>Figure 4: Activity diagram for review</a:t>
            </a:r>
          </a:p>
          <a:p>
            <a:endParaRPr lang="en-US" sz="3200" dirty="0">
              <a:latin typeface="Times New Roman" pitchFamily="18" charset="0"/>
              <a:cs typeface="Times New Roman" pitchFamily="18" charset="0"/>
            </a:endParaRPr>
          </a:p>
        </p:txBody>
      </p:sp>
    </p:spTree>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normAutofit/>
          </a:bodyPr>
          <a:lstStyle/>
          <a:p>
            <a:pPr algn="l">
              <a:buFont typeface="Wingdings" pitchFamily="2" charset="2"/>
              <a:buChar char="Ø"/>
            </a:pPr>
            <a:r>
              <a:rPr lang="en-US" sz="3200" b="1" dirty="0">
                <a:latin typeface="Times New Roman" pitchFamily="18" charset="0"/>
                <a:cs typeface="Times New Roman" pitchFamily="18" charset="0"/>
              </a:rPr>
              <a:t>VIEW SHOP</a:t>
            </a:r>
            <a:endParaRPr lang="en-IN" sz="32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cstate="print"/>
          <a:srcRect/>
          <a:stretch>
            <a:fillRect/>
          </a:stretch>
        </p:blipFill>
        <p:spPr bwMode="auto">
          <a:xfrm>
            <a:off x="3131840" y="1052736"/>
            <a:ext cx="3456384" cy="4233652"/>
          </a:xfrm>
          <a:prstGeom prst="rect">
            <a:avLst/>
          </a:prstGeom>
          <a:noFill/>
          <a:ln w="9525">
            <a:noFill/>
            <a:miter lim="800000"/>
            <a:headEnd/>
            <a:tailEnd/>
          </a:ln>
        </p:spPr>
      </p:pic>
      <p:sp>
        <p:nvSpPr>
          <p:cNvPr id="5" name="TextBox 4"/>
          <p:cNvSpPr txBox="1"/>
          <p:nvPr/>
        </p:nvSpPr>
        <p:spPr>
          <a:xfrm>
            <a:off x="1214414" y="5780782"/>
            <a:ext cx="7011663" cy="1077218"/>
          </a:xfrm>
          <a:prstGeom prst="rect">
            <a:avLst/>
          </a:prstGeom>
          <a:noFill/>
        </p:spPr>
        <p:txBody>
          <a:bodyPr wrap="none" rtlCol="0">
            <a:spAutoFit/>
          </a:bodyPr>
          <a:lstStyle/>
          <a:p>
            <a:r>
              <a:rPr lang="en-US" sz="3200" dirty="0">
                <a:latin typeface="Times New Roman" pitchFamily="18" charset="0"/>
                <a:cs typeface="Times New Roman" pitchFamily="18" charset="0"/>
              </a:rPr>
              <a:t>Figure 5: Activity diagram for view shop</a:t>
            </a:r>
          </a:p>
          <a:p>
            <a:endParaRPr lang="en-US" sz="3200" dirty="0">
              <a:latin typeface="Times New Roman" pitchFamily="18" charset="0"/>
              <a:cs typeface="Times New Roman" pitchFamily="18" charset="0"/>
            </a:endParaRPr>
          </a:p>
        </p:txBody>
      </p:sp>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pPr algn="l">
              <a:buFont typeface="Wingdings" pitchFamily="2" charset="2"/>
              <a:buChar char="Ø"/>
            </a:pPr>
            <a:r>
              <a:rPr lang="en-US" sz="3200" b="1" dirty="0">
                <a:latin typeface="Times New Roman" pitchFamily="18" charset="0"/>
                <a:cs typeface="Times New Roman" pitchFamily="18" charset="0"/>
              </a:rPr>
              <a:t>SEARCH  SHOP</a:t>
            </a:r>
            <a:endParaRPr lang="en-IN" sz="32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cstate="print"/>
          <a:srcRect/>
          <a:stretch>
            <a:fillRect/>
          </a:stretch>
        </p:blipFill>
        <p:spPr bwMode="auto">
          <a:xfrm>
            <a:off x="3275856" y="404665"/>
            <a:ext cx="5112568" cy="5167476"/>
          </a:xfrm>
          <a:prstGeom prst="rect">
            <a:avLst/>
          </a:prstGeom>
          <a:noFill/>
          <a:ln w="9525">
            <a:noFill/>
            <a:miter lim="800000"/>
            <a:headEnd/>
            <a:tailEnd/>
          </a:ln>
        </p:spPr>
      </p:pic>
      <p:sp>
        <p:nvSpPr>
          <p:cNvPr id="5" name="TextBox 4"/>
          <p:cNvSpPr txBox="1"/>
          <p:nvPr/>
        </p:nvSpPr>
        <p:spPr>
          <a:xfrm>
            <a:off x="1000100" y="5780782"/>
            <a:ext cx="7160743" cy="1077218"/>
          </a:xfrm>
          <a:prstGeom prst="rect">
            <a:avLst/>
          </a:prstGeom>
          <a:noFill/>
        </p:spPr>
        <p:txBody>
          <a:bodyPr wrap="square" rtlCol="0">
            <a:spAutoFit/>
          </a:bodyPr>
          <a:lstStyle/>
          <a:p>
            <a:r>
              <a:rPr lang="en-US" sz="3200" dirty="0">
                <a:latin typeface="Times New Roman" pitchFamily="18" charset="0"/>
                <a:cs typeface="Times New Roman" pitchFamily="18" charset="0"/>
              </a:rPr>
              <a:t>Figure 6: Activity diagram for search shop</a:t>
            </a:r>
          </a:p>
          <a:p>
            <a:endParaRPr lang="en-US" sz="3200" dirty="0">
              <a:latin typeface="Times New Roman" pitchFamily="18" charset="0"/>
              <a:cs typeface="Times New Roman" pitchFamily="18" charset="0"/>
            </a:endParaRPr>
          </a:p>
        </p:txBody>
      </p:sp>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OUTLINE</a:t>
            </a:r>
          </a:p>
        </p:txBody>
      </p:sp>
      <p:sp>
        <p:nvSpPr>
          <p:cNvPr id="3" name="Content Placeholder 2"/>
          <p:cNvSpPr>
            <a:spLocks noGrp="1"/>
          </p:cNvSpPr>
          <p:nvPr>
            <p:ph idx="1"/>
          </p:nvPr>
        </p:nvSpPr>
        <p:spPr>
          <a:xfrm>
            <a:off x="457200" y="1600200"/>
            <a:ext cx="8229600" cy="4829196"/>
          </a:xfrm>
        </p:spPr>
        <p:txBody>
          <a:bodyPr>
            <a:noAutofit/>
          </a:bodyPr>
          <a:lstStyle/>
          <a:p>
            <a:pPr>
              <a:buNone/>
            </a:pPr>
            <a:r>
              <a:rPr lang="en-US" sz="2400" dirty="0">
                <a:latin typeface="Times New Roman" pitchFamily="18" charset="0"/>
                <a:cs typeface="Times New Roman" pitchFamily="18" charset="0"/>
              </a:rPr>
              <a:t>1. Abstract</a:t>
            </a:r>
          </a:p>
          <a:p>
            <a:pPr>
              <a:buNone/>
            </a:pPr>
            <a:r>
              <a:rPr lang="en-US" sz="2400" dirty="0">
                <a:latin typeface="Times New Roman" pitchFamily="18" charset="0"/>
                <a:cs typeface="Times New Roman" pitchFamily="18" charset="0"/>
              </a:rPr>
              <a:t>2. Introduction</a:t>
            </a:r>
          </a:p>
          <a:p>
            <a:pPr>
              <a:buNone/>
            </a:pPr>
            <a:r>
              <a:rPr lang="en-US" sz="2400" dirty="0">
                <a:latin typeface="Times New Roman" pitchFamily="18" charset="0"/>
                <a:cs typeface="Times New Roman" pitchFamily="18" charset="0"/>
              </a:rPr>
              <a:t>3. Scope</a:t>
            </a:r>
          </a:p>
          <a:p>
            <a:pPr>
              <a:buNone/>
            </a:pPr>
            <a:r>
              <a:rPr lang="en-US" sz="2400" dirty="0">
                <a:latin typeface="Times New Roman" pitchFamily="18" charset="0"/>
                <a:cs typeface="Times New Roman" pitchFamily="18" charset="0"/>
              </a:rPr>
              <a:t>4. Problem in existing system</a:t>
            </a:r>
          </a:p>
          <a:p>
            <a:pPr>
              <a:buNone/>
            </a:pPr>
            <a:r>
              <a:rPr lang="en-US" sz="2400" dirty="0">
                <a:latin typeface="Times New Roman" pitchFamily="18" charset="0"/>
                <a:cs typeface="Times New Roman" pitchFamily="18" charset="0"/>
              </a:rPr>
              <a:t>5. System Requirement Analysis</a:t>
            </a:r>
          </a:p>
          <a:p>
            <a:pPr>
              <a:buNone/>
            </a:pPr>
            <a:r>
              <a:rPr lang="en-US" sz="2400" dirty="0">
                <a:latin typeface="Times New Roman" pitchFamily="18" charset="0"/>
                <a:cs typeface="Times New Roman" pitchFamily="18" charset="0"/>
              </a:rPr>
              <a:t>6. System Feasibility</a:t>
            </a:r>
          </a:p>
          <a:p>
            <a:pPr>
              <a:buNone/>
            </a:pPr>
            <a:r>
              <a:rPr lang="en-US" sz="2400" dirty="0">
                <a:latin typeface="Times New Roman" pitchFamily="18" charset="0"/>
                <a:cs typeface="Times New Roman" pitchFamily="18" charset="0"/>
              </a:rPr>
              <a:t>7. System Design</a:t>
            </a:r>
          </a:p>
          <a:p>
            <a:pPr>
              <a:buNone/>
            </a:pPr>
            <a:r>
              <a:rPr lang="en-US" sz="2400" dirty="0">
                <a:latin typeface="Times New Roman" pitchFamily="18" charset="0"/>
                <a:cs typeface="Times New Roman" pitchFamily="18" charset="0"/>
              </a:rPr>
              <a:t>8. Limitations</a:t>
            </a:r>
          </a:p>
          <a:p>
            <a:pPr>
              <a:buNone/>
            </a:pPr>
            <a:r>
              <a:rPr lang="en-US" sz="2400" dirty="0">
                <a:latin typeface="Times New Roman" pitchFamily="18" charset="0"/>
                <a:cs typeface="Times New Roman" pitchFamily="18" charset="0"/>
              </a:rPr>
              <a:t>9. Screenshots</a:t>
            </a:r>
          </a:p>
          <a:p>
            <a:pPr>
              <a:buNone/>
            </a:pPr>
            <a:r>
              <a:rPr lang="en-US" sz="2400" dirty="0">
                <a:latin typeface="Times New Roman" pitchFamily="18" charset="0"/>
                <a:cs typeface="Times New Roman" pitchFamily="18" charset="0"/>
              </a:rPr>
              <a:t>10. Conclusion</a:t>
            </a:r>
          </a:p>
          <a:p>
            <a:pPr>
              <a:buNone/>
            </a:pPr>
            <a:r>
              <a:rPr lang="en-US" sz="2400" dirty="0">
                <a:latin typeface="Times New Roman" pitchFamily="18" charset="0"/>
                <a:cs typeface="Times New Roman" pitchFamily="18" charset="0"/>
              </a:rPr>
              <a:t>11. Future Scope</a:t>
            </a:r>
          </a:p>
          <a:p>
            <a:pPr>
              <a:buNone/>
            </a:pPr>
            <a:endParaRPr lang="en-US" sz="2400" dirty="0"/>
          </a:p>
          <a:p>
            <a:pPr>
              <a:buNone/>
            </a:pPr>
            <a:endParaRPr lang="en-US" sz="2400" dirty="0"/>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buFont typeface="Wingdings" pitchFamily="2" charset="2"/>
              <a:buChar char="Ø"/>
            </a:pPr>
            <a:r>
              <a:rPr lang="en-US" sz="3200" b="1" dirty="0">
                <a:latin typeface="Times New Roman" pitchFamily="18" charset="0"/>
                <a:cs typeface="Times New Roman" pitchFamily="18" charset="0"/>
              </a:rPr>
              <a:t>UPDATE SHOP DETAILS</a:t>
            </a:r>
            <a:endParaRPr lang="en-IN" sz="3200" dirty="0">
              <a:latin typeface="Times New Roman" pitchFamily="18" charset="0"/>
              <a:cs typeface="Times New Roman" pitchFamily="18" charset="0"/>
            </a:endParaRPr>
          </a:p>
        </p:txBody>
      </p:sp>
      <p:pic>
        <p:nvPicPr>
          <p:cNvPr id="6" name="Content Placeholder 5"/>
          <p:cNvPicPr>
            <a:picLocks noGrp="1"/>
          </p:cNvPicPr>
          <p:nvPr>
            <p:ph idx="1"/>
          </p:nvPr>
        </p:nvPicPr>
        <p:blipFill>
          <a:blip r:embed="rId2" cstate="print"/>
          <a:srcRect/>
          <a:stretch>
            <a:fillRect/>
          </a:stretch>
        </p:blipFill>
        <p:spPr bwMode="auto">
          <a:xfrm>
            <a:off x="3491880" y="692696"/>
            <a:ext cx="2592288" cy="5022320"/>
          </a:xfrm>
          <a:prstGeom prst="rect">
            <a:avLst/>
          </a:prstGeom>
          <a:noFill/>
          <a:ln w="9525">
            <a:noFill/>
            <a:miter lim="800000"/>
            <a:headEnd/>
            <a:tailEnd/>
          </a:ln>
        </p:spPr>
      </p:pic>
      <p:sp>
        <p:nvSpPr>
          <p:cNvPr id="4" name="TextBox 3"/>
          <p:cNvSpPr txBox="1"/>
          <p:nvPr/>
        </p:nvSpPr>
        <p:spPr>
          <a:xfrm>
            <a:off x="558188" y="5288340"/>
            <a:ext cx="8380628" cy="1569660"/>
          </a:xfrm>
          <a:prstGeom prst="rect">
            <a:avLst/>
          </a:prstGeom>
          <a:noFill/>
        </p:spPr>
        <p:txBody>
          <a:bodyPr wrap="none" rtlCol="0">
            <a:spAutoFit/>
          </a:bodyPr>
          <a:lstStyle/>
          <a:p>
            <a:r>
              <a:rPr lang="en-US" sz="3200" dirty="0">
                <a:latin typeface="Times New Roman" pitchFamily="18" charset="0"/>
                <a:cs typeface="Times New Roman" pitchFamily="18" charset="0"/>
              </a:rPr>
              <a:t> </a:t>
            </a:r>
          </a:p>
          <a:p>
            <a:r>
              <a:rPr lang="en-US" sz="3200" dirty="0">
                <a:latin typeface="Times New Roman" pitchFamily="18" charset="0"/>
                <a:cs typeface="Times New Roman" pitchFamily="18" charset="0"/>
              </a:rPr>
              <a:t>Figure 7: Activity diagram for update shop details</a:t>
            </a:r>
          </a:p>
          <a:p>
            <a:endParaRPr lang="en-US" sz="3200" dirty="0">
              <a:latin typeface="Times New Roman" pitchFamily="18" charset="0"/>
              <a:cs typeface="Times New Roman" pitchFamily="18" charset="0"/>
            </a:endParaRPr>
          </a:p>
        </p:txBody>
      </p:sp>
    </p:spTree>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normAutofit/>
          </a:bodyPr>
          <a:lstStyle/>
          <a:p>
            <a:r>
              <a:rPr lang="en-US" sz="3200" b="1" dirty="0">
                <a:latin typeface="Times New Roman" pitchFamily="18" charset="0"/>
                <a:cs typeface="Times New Roman" pitchFamily="18" charset="0"/>
              </a:rPr>
              <a:t>SEQUENCE DIAGRAMS</a:t>
            </a:r>
            <a:endParaRPr lang="en-IN" sz="3200" dirty="0">
              <a:latin typeface="Times New Roman" pitchFamily="18" charset="0"/>
              <a:cs typeface="Times New Roman" pitchFamily="18" charset="0"/>
            </a:endParaRPr>
          </a:p>
        </p:txBody>
      </p:sp>
      <p:sp>
        <p:nvSpPr>
          <p:cNvPr id="5" name="Content Placeholder 4"/>
          <p:cNvSpPr>
            <a:spLocks noGrp="1"/>
          </p:cNvSpPr>
          <p:nvPr>
            <p:ph idx="1"/>
          </p:nvPr>
        </p:nvSpPr>
        <p:spPr>
          <a:xfrm>
            <a:off x="457200" y="908720"/>
            <a:ext cx="8229600" cy="5217443"/>
          </a:xfrm>
        </p:spPr>
        <p:txBody>
          <a:bodyPr/>
          <a:lstStyle/>
          <a:p>
            <a:pPr>
              <a:buFont typeface="Wingdings" pitchFamily="2" charset="2"/>
              <a:buChar char="Ø"/>
            </a:pPr>
            <a:r>
              <a:rPr lang="en-US" b="1" dirty="0">
                <a:latin typeface="Times New Roman" pitchFamily="18" charset="0"/>
                <a:cs typeface="Times New Roman" pitchFamily="18" charset="0"/>
              </a:rPr>
              <a:t>USER REGISTRATION</a:t>
            </a:r>
            <a:endParaRPr lang="en-IN" b="1" dirty="0">
              <a:latin typeface="Times New Roman" pitchFamily="18" charset="0"/>
              <a:cs typeface="Times New Roman" pitchFamily="18" charset="0"/>
            </a:endParaRPr>
          </a:p>
        </p:txBody>
      </p:sp>
      <p:pic>
        <p:nvPicPr>
          <p:cNvPr id="6" name="Picture 5"/>
          <p:cNvPicPr/>
          <p:nvPr/>
        </p:nvPicPr>
        <p:blipFill>
          <a:blip r:embed="rId2" cstate="print"/>
          <a:srcRect/>
          <a:stretch>
            <a:fillRect/>
          </a:stretch>
        </p:blipFill>
        <p:spPr bwMode="auto">
          <a:xfrm>
            <a:off x="1079104" y="1772816"/>
            <a:ext cx="7421986" cy="4442266"/>
          </a:xfrm>
          <a:prstGeom prst="rect">
            <a:avLst/>
          </a:prstGeom>
          <a:noFill/>
          <a:ln w="9525">
            <a:noFill/>
            <a:miter lim="800000"/>
            <a:headEnd/>
            <a:tailEnd/>
          </a:ln>
        </p:spPr>
      </p:pic>
      <p:sp>
        <p:nvSpPr>
          <p:cNvPr id="7" name="TextBox 6"/>
          <p:cNvSpPr txBox="1"/>
          <p:nvPr/>
        </p:nvSpPr>
        <p:spPr>
          <a:xfrm>
            <a:off x="500034" y="5715016"/>
            <a:ext cx="8140370" cy="584775"/>
          </a:xfrm>
          <a:prstGeom prst="rect">
            <a:avLst/>
          </a:prstGeom>
          <a:noFill/>
        </p:spPr>
        <p:txBody>
          <a:bodyPr wrap="none" rtlCol="0">
            <a:spAutoFit/>
          </a:bodyPr>
          <a:lstStyle/>
          <a:p>
            <a:r>
              <a:rPr lang="en-US" sz="3200" dirty="0">
                <a:latin typeface="Times New Roman" pitchFamily="18" charset="0"/>
                <a:cs typeface="Times New Roman" pitchFamily="18" charset="0"/>
              </a:rPr>
              <a:t>Figure 8: Sequence diagram for user registration</a:t>
            </a:r>
          </a:p>
        </p:txBody>
      </p:sp>
    </p:spTree>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Font typeface="Wingdings" pitchFamily="2" charset="2"/>
              <a:buChar char="Ø"/>
            </a:pPr>
            <a:r>
              <a:rPr lang="en-US" sz="3600" b="1" dirty="0">
                <a:latin typeface="Times New Roman" pitchFamily="18" charset="0"/>
                <a:cs typeface="Times New Roman" pitchFamily="18" charset="0"/>
              </a:rPr>
              <a:t>USER LOGIN</a:t>
            </a:r>
            <a:r>
              <a:rPr lang="en-IN" b="1" dirty="0"/>
              <a:t/>
            </a:r>
            <a:br>
              <a:rPr lang="en-IN" b="1" dirty="0"/>
            </a:br>
            <a:endParaRPr lang="en-IN" dirty="0"/>
          </a:p>
        </p:txBody>
      </p:sp>
      <p:pic>
        <p:nvPicPr>
          <p:cNvPr id="4" name="Content Placeholder 3"/>
          <p:cNvPicPr>
            <a:picLocks noGrp="1"/>
          </p:cNvPicPr>
          <p:nvPr>
            <p:ph idx="1"/>
          </p:nvPr>
        </p:nvPicPr>
        <p:blipFill>
          <a:blip r:embed="rId2" cstate="print"/>
          <a:srcRect/>
          <a:stretch>
            <a:fillRect/>
          </a:stretch>
        </p:blipFill>
        <p:spPr bwMode="auto">
          <a:xfrm>
            <a:off x="323528" y="980158"/>
            <a:ext cx="8106124" cy="5092048"/>
          </a:xfrm>
          <a:prstGeom prst="rect">
            <a:avLst/>
          </a:prstGeom>
          <a:noFill/>
          <a:ln w="9525">
            <a:noFill/>
            <a:miter lim="800000"/>
            <a:headEnd/>
            <a:tailEnd/>
          </a:ln>
        </p:spPr>
      </p:pic>
      <p:sp>
        <p:nvSpPr>
          <p:cNvPr id="5" name="TextBox 4"/>
          <p:cNvSpPr txBox="1"/>
          <p:nvPr/>
        </p:nvSpPr>
        <p:spPr>
          <a:xfrm>
            <a:off x="857224" y="5786454"/>
            <a:ext cx="7114448" cy="584775"/>
          </a:xfrm>
          <a:prstGeom prst="rect">
            <a:avLst/>
          </a:prstGeom>
          <a:noFill/>
        </p:spPr>
        <p:txBody>
          <a:bodyPr wrap="none" rtlCol="0">
            <a:spAutoFit/>
          </a:bodyPr>
          <a:lstStyle/>
          <a:p>
            <a:r>
              <a:rPr lang="en-US" sz="3200" dirty="0">
                <a:latin typeface="Times New Roman" pitchFamily="18" charset="0"/>
                <a:cs typeface="Times New Roman" pitchFamily="18" charset="0"/>
              </a:rPr>
              <a:t>Figure 9: Sequence diagram for user login</a:t>
            </a:r>
          </a:p>
        </p:txBody>
      </p:sp>
    </p:spTree>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Class Diagram</a:t>
            </a:r>
          </a:p>
        </p:txBody>
      </p:sp>
      <p:pic>
        <p:nvPicPr>
          <p:cNvPr id="4" name="Content Placeholder 3"/>
          <p:cNvPicPr>
            <a:picLocks noGrp="1"/>
          </p:cNvPicPr>
          <p:nvPr>
            <p:ph idx="1"/>
          </p:nvPr>
        </p:nvPicPr>
        <p:blipFill>
          <a:blip r:embed="rId2" cstate="print"/>
          <a:srcRect/>
          <a:stretch>
            <a:fillRect/>
          </a:stretch>
        </p:blipFill>
        <p:spPr bwMode="auto">
          <a:xfrm>
            <a:off x="1000100" y="1285860"/>
            <a:ext cx="6357982" cy="4900634"/>
          </a:xfrm>
          <a:prstGeom prst="rect">
            <a:avLst/>
          </a:prstGeom>
          <a:noFill/>
          <a:ln w="9525">
            <a:noFill/>
            <a:miter lim="800000"/>
            <a:headEnd/>
            <a:tailEnd/>
          </a:ln>
        </p:spPr>
      </p:pic>
      <p:sp>
        <p:nvSpPr>
          <p:cNvPr id="5" name="TextBox 4"/>
          <p:cNvSpPr txBox="1"/>
          <p:nvPr/>
        </p:nvSpPr>
        <p:spPr>
          <a:xfrm>
            <a:off x="2643174" y="6000769"/>
            <a:ext cx="4414991" cy="1354217"/>
          </a:xfrm>
          <a:prstGeom prst="rect">
            <a:avLst/>
          </a:prstGeom>
          <a:noFill/>
        </p:spPr>
        <p:txBody>
          <a:bodyPr wrap="square" rtlCol="0">
            <a:spAutoFit/>
          </a:bodyPr>
          <a:lstStyle/>
          <a:p>
            <a:r>
              <a:rPr lang="en-US" sz="3200" dirty="0">
                <a:latin typeface="Times New Roman" pitchFamily="18" charset="0"/>
                <a:cs typeface="Times New Roman" pitchFamily="18" charset="0"/>
              </a:rPr>
              <a:t>Figure 10: Class Diagram</a:t>
            </a:r>
          </a:p>
          <a:p>
            <a:endParaRPr lang="en-US" sz="3200" dirty="0">
              <a:latin typeface="Times New Roman" pitchFamily="18" charset="0"/>
              <a:cs typeface="Times New Roman" pitchFamily="18" charset="0"/>
            </a:endParaRPr>
          </a:p>
          <a:p>
            <a:endParaRPr lang="en-US" dirty="0"/>
          </a:p>
        </p:txBody>
      </p:sp>
    </p:spTree>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pitchFamily="18" charset="0"/>
                <a:cs typeface="Times New Roman" pitchFamily="18" charset="0"/>
              </a:rPr>
              <a:t>LIMITATIONS</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lvl="0">
              <a:buFont typeface="Wingdings" pitchFamily="2" charset="2"/>
              <a:buChar char="Ø"/>
            </a:pPr>
            <a:r>
              <a:rPr lang="en-US" sz="2800" dirty="0">
                <a:latin typeface="Times New Roman" pitchFamily="18" charset="0"/>
                <a:cs typeface="Times New Roman" pitchFamily="18" charset="0"/>
              </a:rPr>
              <a:t>Internet requirement is must.</a:t>
            </a:r>
            <a:endParaRPr lang="en-IN" sz="2800" dirty="0">
              <a:latin typeface="Times New Roman" pitchFamily="18" charset="0"/>
              <a:cs typeface="Times New Roman" pitchFamily="18" charset="0"/>
            </a:endParaRPr>
          </a:p>
          <a:p>
            <a:pPr lvl="0">
              <a:buFont typeface="Wingdings" pitchFamily="2" charset="2"/>
              <a:buChar char="Ø"/>
            </a:pPr>
            <a:r>
              <a:rPr lang="en-US" sz="2800" dirty="0">
                <a:latin typeface="Times New Roman" pitchFamily="18" charset="0"/>
                <a:cs typeface="Times New Roman" pitchFamily="18" charset="0"/>
              </a:rPr>
              <a:t>There is no multilingual support.</a:t>
            </a:r>
            <a:endParaRPr lang="en-IN" sz="2800" dirty="0">
              <a:latin typeface="Times New Roman" pitchFamily="18" charset="0"/>
              <a:cs typeface="Times New Roman" pitchFamily="18" charset="0"/>
            </a:endParaRPr>
          </a:p>
          <a:p>
            <a:pPr>
              <a:buFont typeface="Wingdings" pitchFamily="2" charset="2"/>
              <a:buChar char="Ø"/>
            </a:pPr>
            <a:r>
              <a:rPr lang="en-US" sz="2800" dirty="0">
                <a:latin typeface="Times New Roman" pitchFamily="18" charset="0"/>
                <a:cs typeface="Times New Roman" pitchFamily="18" charset="0"/>
              </a:rPr>
              <a:t>Only operators can update the database.</a:t>
            </a:r>
          </a:p>
          <a:p>
            <a:pPr lvl="0">
              <a:buFont typeface="Wingdings" pitchFamily="2" charset="2"/>
              <a:buChar char="Ø"/>
            </a:pPr>
            <a:r>
              <a:rPr lang="en-US" sz="2800" dirty="0">
                <a:latin typeface="Times New Roman" pitchFamily="18" charset="0"/>
                <a:cs typeface="Times New Roman" pitchFamily="18" charset="0"/>
              </a:rPr>
              <a:t> Admin has all the authorities.</a:t>
            </a:r>
            <a:endParaRPr lang="en-IN" sz="2800" dirty="0">
              <a:latin typeface="Times New Roman" pitchFamily="18" charset="0"/>
              <a:cs typeface="Times New Roman" pitchFamily="18" charset="0"/>
            </a:endParaRPr>
          </a:p>
          <a:p>
            <a:pPr>
              <a:buNone/>
            </a:pPr>
            <a:endParaRPr lang="en-IN" sz="2800" dirty="0"/>
          </a:p>
        </p:txBody>
      </p:sp>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SCREENSHOTS </a:t>
            </a:r>
            <a:endParaRPr lang="en-US" sz="4000" b="1" dirty="0">
              <a:latin typeface="Times New Roman" pitchFamily="18" charset="0"/>
              <a:cs typeface="Times New Roman" pitchFamily="18" charset="0"/>
            </a:endParaRPr>
          </a:p>
        </p:txBody>
      </p:sp>
      <p:pic>
        <p:nvPicPr>
          <p:cNvPr id="4" name="Content Placeholder 3" descr="Screenshot_2018-11-12-19-10-19-820_com.Bestdine.Bestdine (1).png"/>
          <p:cNvPicPr>
            <a:picLocks noGrp="1" noChangeAspect="1"/>
          </p:cNvPicPr>
          <p:nvPr>
            <p:ph idx="1"/>
          </p:nvPr>
        </p:nvPicPr>
        <p:blipFill>
          <a:blip r:embed="rId2" cstate="print"/>
          <a:stretch>
            <a:fillRect/>
          </a:stretch>
        </p:blipFill>
        <p:spPr>
          <a:xfrm>
            <a:off x="1331640" y="1988840"/>
            <a:ext cx="1830561" cy="3881437"/>
          </a:xfrm>
        </p:spPr>
      </p:pic>
      <p:pic>
        <p:nvPicPr>
          <p:cNvPr id="5" name="Picture 4" descr="Screenshot_2018-11-12-19-10-24-996_com.Bestdine.Bestdine.png"/>
          <p:cNvPicPr>
            <a:picLocks noChangeAspect="1"/>
          </p:cNvPicPr>
          <p:nvPr/>
        </p:nvPicPr>
        <p:blipFill>
          <a:blip r:embed="rId3" cstate="print"/>
          <a:stretch>
            <a:fillRect/>
          </a:stretch>
        </p:blipFill>
        <p:spPr>
          <a:xfrm>
            <a:off x="4211960" y="1916832"/>
            <a:ext cx="2016224" cy="396043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shot_2018-11-12-19-10-31-796_com.Bestdine.Bestdine.png"/>
          <p:cNvPicPr>
            <a:picLocks noGrp="1" noChangeAspect="1"/>
          </p:cNvPicPr>
          <p:nvPr>
            <p:ph sz="half" idx="1"/>
          </p:nvPr>
        </p:nvPicPr>
        <p:blipFill>
          <a:blip r:embed="rId2" cstate="print"/>
          <a:stretch>
            <a:fillRect/>
          </a:stretch>
        </p:blipFill>
        <p:spPr>
          <a:xfrm>
            <a:off x="1183084" y="2160588"/>
            <a:ext cx="1940719" cy="3881437"/>
          </a:xfrm>
        </p:spPr>
      </p:pic>
      <p:pic>
        <p:nvPicPr>
          <p:cNvPr id="6" name="Content Placeholder 5" descr="Screenshot_2018-11-12-19-10-44-346_com.Bestdine.Bestdine (1).png"/>
          <p:cNvPicPr>
            <a:picLocks noGrp="1" noChangeAspect="1"/>
          </p:cNvPicPr>
          <p:nvPr>
            <p:ph sz="half" idx="2"/>
          </p:nvPr>
        </p:nvPicPr>
        <p:blipFill>
          <a:blip r:embed="rId3" cstate="print"/>
          <a:stretch>
            <a:fillRect/>
          </a:stretch>
        </p:blipFill>
        <p:spPr>
          <a:xfrm>
            <a:off x="4443016" y="2160588"/>
            <a:ext cx="2217216" cy="3881437"/>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shot_2018-11-12-19-10-50-198_com.Bestdine.Bestdine.png"/>
          <p:cNvPicPr>
            <a:picLocks noGrp="1" noChangeAspect="1"/>
          </p:cNvPicPr>
          <p:nvPr>
            <p:ph sz="half" idx="1"/>
          </p:nvPr>
        </p:nvPicPr>
        <p:blipFill>
          <a:blip r:embed="rId2" cstate="print"/>
          <a:stretch>
            <a:fillRect/>
          </a:stretch>
        </p:blipFill>
        <p:spPr>
          <a:xfrm>
            <a:off x="1183084" y="2160588"/>
            <a:ext cx="1940719" cy="3881437"/>
          </a:xfrm>
        </p:spPr>
      </p:pic>
      <p:pic>
        <p:nvPicPr>
          <p:cNvPr id="6" name="Content Placeholder 5" descr="Screenshot_2018-11-12-19-10-41-231_com.Bestdine.Bestdine.png"/>
          <p:cNvPicPr>
            <a:picLocks noGrp="1" noChangeAspect="1"/>
          </p:cNvPicPr>
          <p:nvPr>
            <p:ph sz="half" idx="2"/>
          </p:nvPr>
        </p:nvPicPr>
        <p:blipFill>
          <a:blip r:embed="rId3" cstate="print"/>
          <a:stretch>
            <a:fillRect/>
          </a:stretch>
        </p:blipFill>
        <p:spPr>
          <a:xfrm>
            <a:off x="4443016" y="2160588"/>
            <a:ext cx="1940719" cy="3881437"/>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Times New Roman" pitchFamily="18" charset="0"/>
                <a:cs typeface="Times New Roman" pitchFamily="18" charset="0"/>
              </a:rPr>
              <a:t>CONCLUSION</a:t>
            </a:r>
          </a:p>
        </p:txBody>
      </p:sp>
      <p:sp>
        <p:nvSpPr>
          <p:cNvPr id="3" name="Content Placeholder 2"/>
          <p:cNvSpPr>
            <a:spLocks noGrp="1"/>
          </p:cNvSpPr>
          <p:nvPr>
            <p:ph idx="1"/>
          </p:nvPr>
        </p:nvSpPr>
        <p:spPr/>
        <p:txBody>
          <a:bodyPr>
            <a:normAutofit fontScale="92500"/>
          </a:bodyPr>
          <a:lstStyle/>
          <a:p>
            <a:pPr algn="just">
              <a:buNone/>
            </a:pPr>
            <a:r>
              <a:rPr lang="en-US" sz="2800" dirty="0">
                <a:latin typeface="Times New Roman" pitchFamily="18" charset="0"/>
                <a:cs typeface="Times New Roman" pitchFamily="18" charset="0"/>
              </a:rPr>
              <a:t>   The main target of our </a:t>
            </a:r>
            <a:r>
              <a:rPr lang="en-US" sz="2800" dirty="0" smtClean="0">
                <a:latin typeface="Times New Roman" pitchFamily="18" charset="0"/>
                <a:cs typeface="Times New Roman" pitchFamily="18" charset="0"/>
              </a:rPr>
              <a:t>application</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is to provide easy accessibility and convenience to customer over internet if they want search for details of food shops across city. Also to  provide efficient means of free advertisement to food shop owners. The scalability of our project is large , it can be extended to various cities and can be scaled from small food shops in city to large once.  </a:t>
            </a:r>
          </a:p>
          <a:p>
            <a:pPr algn="just"/>
            <a:endParaRPr lang="en-US" sz="2800" dirty="0"/>
          </a:p>
        </p:txBody>
      </p:sp>
    </p:spTree>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US" sz="4000" b="1" dirty="0">
                <a:latin typeface="Times New Roman" pitchFamily="18" charset="0"/>
                <a:cs typeface="Times New Roman" pitchFamily="18" charset="0"/>
              </a:rPr>
              <a:t>FUTURE  SCOPE</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lvl="0">
              <a:buNone/>
            </a:pPr>
            <a:endParaRPr lang="en-IN" sz="2800" dirty="0">
              <a:latin typeface="Times New Roman" pitchFamily="18" charset="0"/>
              <a:cs typeface="Times New Roman" pitchFamily="18" charset="0"/>
            </a:endParaRPr>
          </a:p>
          <a:p>
            <a:pPr lvl="0">
              <a:buFont typeface="Wingdings" pitchFamily="2" charset="2"/>
              <a:buChar char="Ø"/>
            </a:pPr>
            <a:r>
              <a:rPr lang="en-US" sz="2800" dirty="0">
                <a:latin typeface="Times New Roman" pitchFamily="18" charset="0"/>
                <a:cs typeface="Times New Roman" pitchFamily="18" charset="0"/>
              </a:rPr>
              <a:t>Online transaction.</a:t>
            </a:r>
            <a:endParaRPr lang="en-IN" sz="2800" dirty="0">
              <a:latin typeface="Times New Roman" pitchFamily="18" charset="0"/>
              <a:cs typeface="Times New Roman" pitchFamily="18" charset="0"/>
            </a:endParaRPr>
          </a:p>
          <a:p>
            <a:pPr lvl="0">
              <a:buFont typeface="Wingdings" pitchFamily="2" charset="2"/>
              <a:buChar char="Ø"/>
            </a:pPr>
            <a:r>
              <a:rPr lang="en-US" sz="2800" dirty="0">
                <a:latin typeface="Times New Roman" pitchFamily="18" charset="0"/>
                <a:cs typeface="Times New Roman" pitchFamily="18" charset="0"/>
              </a:rPr>
              <a:t>Map facility.</a:t>
            </a:r>
            <a:endParaRPr lang="en-IN" sz="2800" dirty="0">
              <a:latin typeface="Times New Roman" pitchFamily="18" charset="0"/>
              <a:cs typeface="Times New Roman" pitchFamily="18" charset="0"/>
            </a:endParaRPr>
          </a:p>
          <a:p>
            <a:pPr lvl="0">
              <a:buNone/>
            </a:pPr>
            <a:endParaRPr lang="en-IN" sz="2800" dirty="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latin typeface="Times New Roman" pitchFamily="18" charset="0"/>
                <a:cs typeface="Times New Roman" pitchFamily="18" charset="0"/>
              </a:rPr>
              <a:t>ABSTRACT</a:t>
            </a:r>
            <a:r>
              <a:rPr lang="en-IN" dirty="0"/>
              <a:t/>
            </a:r>
            <a:br>
              <a:rPr lang="en-IN" dirty="0"/>
            </a:br>
            <a:endParaRPr lang="en-IN" dirty="0"/>
          </a:p>
        </p:txBody>
      </p:sp>
      <p:sp>
        <p:nvSpPr>
          <p:cNvPr id="5" name="Content Placeholder 4"/>
          <p:cNvSpPr>
            <a:spLocks noGrp="1"/>
          </p:cNvSpPr>
          <p:nvPr>
            <p:ph idx="1"/>
          </p:nvPr>
        </p:nvSpPr>
        <p:spPr/>
        <p:txBody>
          <a:bodyPr>
            <a:normAutofit fontScale="92500" lnSpcReduction="10000"/>
          </a:bodyPr>
          <a:lstStyle/>
          <a:p>
            <a:pPr>
              <a:buNone/>
            </a:pPr>
            <a:r>
              <a:rPr lang="en-US" sz="2800" dirty="0">
                <a:latin typeface="Times New Roman" pitchFamily="18" charset="0"/>
                <a:cs typeface="Times New Roman" pitchFamily="18" charset="0"/>
              </a:rPr>
              <a:t>Best Dine is </a:t>
            </a:r>
            <a:r>
              <a:rPr lang="en-US" sz="2800" dirty="0" smtClean="0">
                <a:latin typeface="Times New Roman" pitchFamily="18" charset="0"/>
                <a:cs typeface="Times New Roman" pitchFamily="18" charset="0"/>
              </a:rPr>
              <a:t>an android</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application that –</a:t>
            </a:r>
          </a:p>
          <a:p>
            <a:pPr>
              <a:buFont typeface="Wingdings" pitchFamily="2" charset="2"/>
              <a:buChar char="Ø"/>
            </a:pPr>
            <a:r>
              <a:rPr lang="en-US" sz="2800" dirty="0">
                <a:latin typeface="Times New Roman" pitchFamily="18" charset="0"/>
                <a:cs typeface="Times New Roman" pitchFamily="18" charset="0"/>
              </a:rPr>
              <a:t>Provides a means to popularize small food shops in the city. </a:t>
            </a:r>
          </a:p>
          <a:p>
            <a:pPr>
              <a:buFont typeface="Wingdings" pitchFamily="2" charset="2"/>
              <a:buChar char="Ø"/>
            </a:pPr>
            <a:r>
              <a:rPr lang="en-US" sz="2800" dirty="0">
                <a:latin typeface="Times New Roman" pitchFamily="18" charset="0"/>
                <a:cs typeface="Times New Roman" pitchFamily="18" charset="0"/>
              </a:rPr>
              <a:t>The shop owners can register their shop .</a:t>
            </a:r>
          </a:p>
          <a:p>
            <a:pPr>
              <a:buFont typeface="Wingdings" pitchFamily="2" charset="2"/>
              <a:buChar char="Ø"/>
            </a:pPr>
            <a:r>
              <a:rPr lang="en-US" sz="2800" dirty="0">
                <a:latin typeface="Times New Roman" pitchFamily="18" charset="0"/>
                <a:cs typeface="Times New Roman" pitchFamily="18" charset="0"/>
              </a:rPr>
              <a:t>Shop details will be visible to the site users.</a:t>
            </a:r>
          </a:p>
          <a:p>
            <a:pPr>
              <a:buFont typeface="Wingdings" pitchFamily="2" charset="2"/>
              <a:buChar char="Ø"/>
            </a:pPr>
            <a:r>
              <a:rPr lang="en-US" sz="2800" dirty="0">
                <a:latin typeface="Times New Roman" pitchFamily="18" charset="0"/>
                <a:cs typeface="Times New Roman" pitchFamily="18" charset="0"/>
              </a:rPr>
              <a:t>Details of newly registered shop are communicated to all the registered users</a:t>
            </a:r>
            <a:r>
              <a:rPr lang="en-US" sz="2800" dirty="0" smtClean="0">
                <a:latin typeface="Times New Roman" pitchFamily="18" charset="0"/>
                <a:cs typeface="Times New Roman" pitchFamily="18" charset="0"/>
              </a:rPr>
              <a:t>.</a:t>
            </a:r>
          </a:p>
          <a:p>
            <a:pPr>
              <a:buFont typeface="Wingdings" pitchFamily="2" charset="2"/>
              <a:buChar char="Ø"/>
            </a:pPr>
            <a:r>
              <a:rPr lang="en-US" sz="2800" dirty="0" smtClean="0">
                <a:latin typeface="Times New Roman" pitchFamily="18" charset="0"/>
                <a:cs typeface="Times New Roman" pitchFamily="18" charset="0"/>
              </a:rPr>
              <a:t>Facilitates Online food delivery services</a:t>
            </a:r>
            <a:endParaRPr lang="en-IN" sz="2800" dirty="0">
              <a:latin typeface="Times New Roman" pitchFamily="18" charset="0"/>
              <a:cs typeface="Times New Roman" pitchFamily="18" charset="0"/>
            </a:endParaRPr>
          </a:p>
        </p:txBody>
      </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REFERENCES</a:t>
            </a:r>
          </a:p>
        </p:txBody>
      </p:sp>
      <p:sp>
        <p:nvSpPr>
          <p:cNvPr id="3" name="Content Placeholder 2"/>
          <p:cNvSpPr>
            <a:spLocks noGrp="1"/>
          </p:cNvSpPr>
          <p:nvPr>
            <p:ph idx="1"/>
          </p:nvPr>
        </p:nvSpPr>
        <p:spPr/>
        <p:txBody>
          <a:bodyPr>
            <a:normAutofit/>
          </a:bodyPr>
          <a:lstStyle/>
          <a:p>
            <a:pPr marL="514350" indent="-514350">
              <a:buAutoNum type="arabicPeriod"/>
            </a:pPr>
            <a:r>
              <a:rPr lang="en-US" sz="2800" dirty="0">
                <a:latin typeface="Times New Roman" pitchFamily="18" charset="0"/>
                <a:cs typeface="Times New Roman" pitchFamily="18" charset="0"/>
              </a:rPr>
              <a:t>Roger S. Pressman “Software Engineering”, Tata McGraw-Hills Education 2009.</a:t>
            </a:r>
          </a:p>
          <a:p>
            <a:pPr marL="514350" indent="-514350">
              <a:buAutoNum type="arabicPeriod"/>
            </a:pPr>
            <a:r>
              <a:rPr lang="en-US" sz="2800" dirty="0">
                <a:latin typeface="Times New Roman" pitchFamily="18" charset="0"/>
                <a:cs typeface="Times New Roman" pitchFamily="18" charset="0"/>
              </a:rPr>
              <a:t>Herbert Schildt “Java: The Complete Reference”, Tata McGraw-Hills Education 2011.</a:t>
            </a:r>
          </a:p>
        </p:txBody>
      </p:sp>
    </p:spTree>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7704" y="2492896"/>
            <a:ext cx="5472608" cy="1446550"/>
          </a:xfrm>
          <a:prstGeom prst="rect">
            <a:avLst/>
          </a:prstGeom>
          <a:noFill/>
        </p:spPr>
        <p:txBody>
          <a:bodyPr wrap="square" lIns="91440" tIns="45720" rIns="91440" bIns="45720">
            <a:spAutoFit/>
          </a:bodyPr>
          <a:lstStyle/>
          <a:p>
            <a:pPr algn="ctr"/>
            <a:r>
              <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a:t>
            </a:r>
            <a:endParaRPr lang="en-US" sz="88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latin typeface="Times New Roman" pitchFamily="18" charset="0"/>
                <a:cs typeface="Times New Roman" pitchFamily="18" charset="0"/>
              </a:rPr>
              <a:t>INTRODUCTION</a:t>
            </a:r>
            <a:r>
              <a:rPr lang="en-IN" dirty="0"/>
              <a:t/>
            </a:r>
            <a:br>
              <a:rPr lang="en-IN" dirty="0"/>
            </a:br>
            <a:endParaRPr lang="en-IN" dirty="0"/>
          </a:p>
        </p:txBody>
      </p:sp>
      <p:sp>
        <p:nvSpPr>
          <p:cNvPr id="5" name="Content Placeholder 4"/>
          <p:cNvSpPr>
            <a:spLocks noGrp="1"/>
          </p:cNvSpPr>
          <p:nvPr>
            <p:ph idx="1"/>
          </p:nvPr>
        </p:nvSpPr>
        <p:spPr/>
        <p:txBody>
          <a:bodyPr>
            <a:normAutofit/>
          </a:bodyPr>
          <a:lstStyle/>
          <a:p>
            <a:pPr>
              <a:buNone/>
            </a:pPr>
            <a:r>
              <a:rPr lang="en-US" sz="2800" b="1" dirty="0">
                <a:latin typeface="Times New Roman" pitchFamily="18" charset="0"/>
                <a:cs typeface="Times New Roman" pitchFamily="18" charset="0"/>
              </a:rPr>
              <a:t>OBJECTIVE</a:t>
            </a:r>
          </a:p>
          <a:p>
            <a:pPr>
              <a:buFont typeface="Wingdings" pitchFamily="2" charset="2"/>
              <a:buChar char="Ø"/>
            </a:pPr>
            <a:r>
              <a:rPr lang="en-US" sz="2800" dirty="0">
                <a:latin typeface="Times New Roman" pitchFamily="18" charset="0"/>
                <a:cs typeface="Times New Roman" pitchFamily="18" charset="0"/>
              </a:rPr>
              <a:t>To covers maximum food shops. </a:t>
            </a:r>
          </a:p>
          <a:p>
            <a:pPr>
              <a:buFont typeface="Wingdings" pitchFamily="2" charset="2"/>
              <a:buChar char="Ø"/>
            </a:pPr>
            <a:r>
              <a:rPr lang="en-US" sz="2800" dirty="0">
                <a:latin typeface="Times New Roman" pitchFamily="18" charset="0"/>
                <a:cs typeface="Times New Roman" pitchFamily="18" charset="0"/>
              </a:rPr>
              <a:t>Easy availability of various shops details to maximum number of people. </a:t>
            </a:r>
          </a:p>
          <a:p>
            <a:pPr>
              <a:buFont typeface="Wingdings" pitchFamily="2" charset="2"/>
              <a:buChar char="Ø"/>
            </a:pPr>
            <a:r>
              <a:rPr lang="en-US" sz="2800" dirty="0">
                <a:latin typeface="Times New Roman" pitchFamily="18" charset="0"/>
                <a:cs typeface="Times New Roman" pitchFamily="18" charset="0"/>
              </a:rPr>
              <a:t>Help shop owners to take feedback about their shop.</a:t>
            </a:r>
            <a:endParaRPr lang="en-IN" sz="2800" dirty="0">
              <a:latin typeface="Times New Roman" pitchFamily="18" charset="0"/>
              <a:cs typeface="Times New Roman" pitchFamily="18" charset="0"/>
            </a:endParaRPr>
          </a:p>
          <a:p>
            <a:pPr>
              <a:buNone/>
            </a:pPr>
            <a:endParaRPr lang="en-IN" dirty="0"/>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Autofit/>
          </a:bodyPr>
          <a:lstStyle/>
          <a:p>
            <a:r>
              <a:rPr lang="en-US" sz="4000" b="1" dirty="0">
                <a:latin typeface="Times New Roman" pitchFamily="18" charset="0"/>
                <a:cs typeface="Times New Roman" pitchFamily="18" charset="0"/>
              </a:rPr>
              <a:t>SCOPE</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03341"/>
            <a:ext cx="8229600" cy="4911741"/>
          </a:xfrm>
        </p:spPr>
        <p:txBody>
          <a:bodyPr>
            <a:normAutofit/>
          </a:bodyPr>
          <a:lstStyle/>
          <a:p>
            <a:pPr>
              <a:buFont typeface="Wingdings" pitchFamily="2" charset="2"/>
              <a:buChar char="Ø"/>
            </a:pPr>
            <a:r>
              <a:rPr lang="en-US" sz="2800" dirty="0">
                <a:latin typeface="Times New Roman" pitchFamily="18" charset="0"/>
                <a:cs typeface="Times New Roman" pitchFamily="18" charset="0"/>
              </a:rPr>
              <a:t>Best Dine is applicable anywhere, where internet facility is available. </a:t>
            </a:r>
          </a:p>
          <a:p>
            <a:pPr>
              <a:buFont typeface="Wingdings" pitchFamily="2" charset="2"/>
              <a:buChar char="Ø"/>
            </a:pPr>
            <a:r>
              <a:rPr lang="en-US" sz="2800" dirty="0">
                <a:latin typeface="Times New Roman" pitchFamily="18" charset="0"/>
                <a:cs typeface="Times New Roman" pitchFamily="18" charset="0"/>
              </a:rPr>
              <a:t>The users can find all the details of the available shops. </a:t>
            </a:r>
          </a:p>
          <a:p>
            <a:pPr>
              <a:buFont typeface="Wingdings" pitchFamily="2" charset="2"/>
              <a:buChar char="Ø"/>
            </a:pPr>
            <a:r>
              <a:rPr lang="en-US" sz="2800" dirty="0">
                <a:latin typeface="Times New Roman" pitchFamily="18" charset="0"/>
                <a:cs typeface="Times New Roman" pitchFamily="18" charset="0"/>
              </a:rPr>
              <a:t>There are five basic users – shop owner  , visitor , registered users , admin , operator.</a:t>
            </a:r>
            <a:endParaRPr lang="en-IN" sz="2800" dirty="0">
              <a:latin typeface="Times New Roman" pitchFamily="18" charset="0"/>
              <a:cs typeface="Times New Roman" pitchFamily="18" charset="0"/>
            </a:endParaRPr>
          </a:p>
          <a:p>
            <a:pPr>
              <a:buNone/>
            </a:pPr>
            <a:endParaRPr lang="en-IN" sz="2800" dirty="0"/>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8604"/>
            <a:ext cx="8229600" cy="562074"/>
          </a:xfrm>
        </p:spPr>
        <p:txBody>
          <a:bodyPr>
            <a:noAutofit/>
          </a:bodyPr>
          <a:lstStyle/>
          <a:p>
            <a:r>
              <a:rPr lang="en-US" sz="4000" b="1" dirty="0">
                <a:latin typeface="Times New Roman" pitchFamily="18" charset="0"/>
                <a:cs typeface="Times New Roman" pitchFamily="18" charset="0"/>
              </a:rPr>
              <a:t>PROBLEMS IN EXISTING </a:t>
            </a:r>
            <a:r>
              <a:rPr lang="en-US" sz="4000" b="1" dirty="0" smtClean="0">
                <a:latin typeface="Times New Roman" pitchFamily="18" charset="0"/>
                <a:cs typeface="Times New Roman" pitchFamily="18" charset="0"/>
              </a:rPr>
              <a:t>SYSTEM</a:t>
            </a:r>
            <a:br>
              <a:rPr lang="en-US" sz="4000" b="1" dirty="0" smtClean="0">
                <a:latin typeface="Times New Roman" pitchFamily="18" charset="0"/>
                <a:cs typeface="Times New Roman" pitchFamily="18" charset="0"/>
              </a:rPr>
            </a:br>
            <a:r>
              <a:rPr lang="en-US" sz="4000" b="1" dirty="0"/>
              <a:t>	</a:t>
            </a:r>
            <a:endParaRPr lang="en-IN" sz="4000" dirty="0"/>
          </a:p>
        </p:txBody>
      </p:sp>
      <p:sp>
        <p:nvSpPr>
          <p:cNvPr id="3" name="Content Placeholder 2"/>
          <p:cNvSpPr>
            <a:spLocks noGrp="1"/>
          </p:cNvSpPr>
          <p:nvPr>
            <p:ph idx="1"/>
          </p:nvPr>
        </p:nvSpPr>
        <p:spPr>
          <a:xfrm>
            <a:off x="428596" y="1500174"/>
            <a:ext cx="8229600" cy="5054617"/>
          </a:xfrm>
        </p:spPr>
        <p:txBody>
          <a:bodyPr>
            <a:normAutofit/>
          </a:bodyPr>
          <a:lstStyle/>
          <a:p>
            <a:pPr lvl="0">
              <a:buFont typeface="Wingdings" pitchFamily="2" charset="2"/>
              <a:buChar char="Ø"/>
            </a:pPr>
            <a:r>
              <a:rPr lang="en-US" sz="2800" dirty="0">
                <a:latin typeface="Times New Roman" pitchFamily="18" charset="0"/>
                <a:cs typeface="Times New Roman" pitchFamily="18" charset="0"/>
              </a:rPr>
              <a:t>We can’t obtain information about various food shops in the city at one place.</a:t>
            </a:r>
          </a:p>
          <a:p>
            <a:pPr lvl="0">
              <a:buFont typeface="Wingdings" pitchFamily="2" charset="2"/>
              <a:buChar char="Ø"/>
            </a:pPr>
            <a:r>
              <a:rPr lang="en-US" sz="2800" dirty="0">
                <a:latin typeface="Times New Roman" pitchFamily="18" charset="0"/>
                <a:cs typeface="Times New Roman" pitchFamily="18" charset="0"/>
              </a:rPr>
              <a:t>There is no efficient means to popularize a newly opened shop.</a:t>
            </a:r>
            <a:endParaRPr lang="en-IN" sz="2800" dirty="0">
              <a:latin typeface="Times New Roman" pitchFamily="18" charset="0"/>
              <a:cs typeface="Times New Roman" pitchFamily="18" charset="0"/>
            </a:endParaRPr>
          </a:p>
          <a:p>
            <a:pPr lvl="0">
              <a:buFont typeface="Wingdings" pitchFamily="2" charset="2"/>
              <a:buChar char="Ø"/>
            </a:pPr>
            <a:r>
              <a:rPr lang="en-US" sz="2800" dirty="0">
                <a:latin typeface="Times New Roman" pitchFamily="18" charset="0"/>
                <a:cs typeface="Times New Roman" pitchFamily="18" charset="0"/>
              </a:rPr>
              <a:t>All existing means of advertisement are payable. </a:t>
            </a:r>
            <a:endParaRPr lang="en-IN" sz="2800" dirty="0">
              <a:latin typeface="Times New Roman" pitchFamily="18" charset="0"/>
              <a:cs typeface="Times New Roman" pitchFamily="18" charset="0"/>
            </a:endParaRPr>
          </a:p>
          <a:p>
            <a:pPr lvl="0">
              <a:buFont typeface="Wingdings" pitchFamily="2" charset="2"/>
              <a:buChar char="Ø"/>
            </a:pPr>
            <a:r>
              <a:rPr lang="en-US" sz="2800" dirty="0">
                <a:latin typeface="Times New Roman" pitchFamily="18" charset="0"/>
                <a:cs typeface="Times New Roman" pitchFamily="18" charset="0"/>
              </a:rPr>
              <a:t>No efficient means to broadcasting latest offers brought up at the shop.</a:t>
            </a:r>
          </a:p>
          <a:p>
            <a:pPr>
              <a:buNone/>
            </a:pPr>
            <a:r>
              <a:rPr lang="en-IN" sz="2800" dirty="0">
                <a:latin typeface="Times New Roman" pitchFamily="18" charset="0"/>
                <a:cs typeface="Times New Roman" pitchFamily="18" charset="0"/>
              </a:rPr>
              <a:t> </a:t>
            </a:r>
          </a:p>
          <a:p>
            <a:pPr lvl="0">
              <a:buFont typeface="Wingdings" pitchFamily="2" charset="2"/>
              <a:buChar char="Ø"/>
            </a:pPr>
            <a:endParaRPr lang="en-IN" sz="2800" dirty="0"/>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989034"/>
          </a:xfrm>
        </p:spPr>
        <p:txBody>
          <a:bodyPr>
            <a:normAutofit fontScale="90000"/>
          </a:bodyPr>
          <a:lstStyle/>
          <a:p>
            <a:r>
              <a:rPr lang="en-US" b="1" dirty="0">
                <a:latin typeface="Times New Roman" pitchFamily="18" charset="0"/>
                <a:cs typeface="Times New Roman" pitchFamily="18" charset="0"/>
              </a:rPr>
              <a:t>SYSTEM  REQUIREMENT ANALYSIS</a:t>
            </a:r>
            <a:r>
              <a:rPr lang="en-IN" dirty="0"/>
              <a:t/>
            </a:r>
            <a:br>
              <a:rPr lang="en-IN" dirty="0"/>
            </a:br>
            <a:endParaRPr lang="en-IN" dirty="0"/>
          </a:p>
        </p:txBody>
      </p:sp>
      <p:sp>
        <p:nvSpPr>
          <p:cNvPr id="3" name="Content Placeholder 2"/>
          <p:cNvSpPr>
            <a:spLocks noGrp="1"/>
          </p:cNvSpPr>
          <p:nvPr>
            <p:ph idx="1"/>
          </p:nvPr>
        </p:nvSpPr>
        <p:spPr>
          <a:xfrm>
            <a:off x="500034" y="1428736"/>
            <a:ext cx="8229600" cy="5240343"/>
          </a:xfrm>
        </p:spPr>
        <p:txBody>
          <a:bodyPr>
            <a:normAutofit lnSpcReduction="10000"/>
          </a:bodyPr>
          <a:lstStyle/>
          <a:p>
            <a:pPr>
              <a:buNone/>
            </a:pPr>
            <a:r>
              <a:rPr lang="en-US" sz="2800" b="1" dirty="0">
                <a:latin typeface="Times New Roman" pitchFamily="18" charset="0"/>
                <a:cs typeface="Times New Roman" pitchFamily="18" charset="0"/>
              </a:rPr>
              <a:t>PLATFORM SPECIFICATION </a:t>
            </a:r>
            <a:r>
              <a:rPr lang="en-US" sz="2800" dirty="0">
                <a:latin typeface="Times New Roman" pitchFamily="18" charset="0"/>
                <a:cs typeface="Times New Roman" pitchFamily="18" charset="0"/>
              </a:rPr>
              <a:t>(Development and Deployment)</a:t>
            </a:r>
          </a:p>
          <a:p>
            <a:pPr>
              <a:buNone/>
            </a:pPr>
            <a:r>
              <a:rPr lang="en-US" sz="2800" b="1" dirty="0">
                <a:latin typeface="Times New Roman" pitchFamily="18" charset="0"/>
                <a:cs typeface="Times New Roman" pitchFamily="18" charset="0"/>
              </a:rPr>
              <a:t> Hardware Specification</a:t>
            </a:r>
          </a:p>
          <a:p>
            <a:pPr>
              <a:buNone/>
            </a:pPr>
            <a:r>
              <a:rPr lang="en-US" sz="2800" dirty="0">
                <a:latin typeface="Times New Roman" pitchFamily="18" charset="0"/>
                <a:cs typeface="Times New Roman" pitchFamily="18" charset="0"/>
              </a:rPr>
              <a:t>Client Side:</a:t>
            </a:r>
          </a:p>
          <a:p>
            <a:pPr lvl="0">
              <a:buFont typeface="Wingdings" pitchFamily="2" charset="2"/>
              <a:buChar char="Ø"/>
            </a:pPr>
            <a:r>
              <a:rPr lang="en-US" sz="2800" dirty="0">
                <a:latin typeface="Times New Roman" pitchFamily="18" charset="0"/>
                <a:cs typeface="Times New Roman" pitchFamily="18" charset="0"/>
              </a:rPr>
              <a:t>Processor :          	</a:t>
            </a:r>
            <a:r>
              <a:rPr lang="en-US" sz="2800" dirty="0" err="1">
                <a:latin typeface="Times New Roman" pitchFamily="18" charset="0"/>
                <a:cs typeface="Times New Roman" pitchFamily="18" charset="0"/>
              </a:rPr>
              <a:t>PentiumIV</a:t>
            </a:r>
            <a:endParaRPr lang="en-US" sz="2800" dirty="0">
              <a:latin typeface="Times New Roman" pitchFamily="18" charset="0"/>
              <a:cs typeface="Times New Roman" pitchFamily="18" charset="0"/>
            </a:endParaRPr>
          </a:p>
          <a:p>
            <a:pPr lvl="0">
              <a:buFont typeface="Wingdings" pitchFamily="2" charset="2"/>
              <a:buChar char="Ø"/>
            </a:pPr>
            <a:r>
              <a:rPr lang="en-US" sz="2800" dirty="0">
                <a:latin typeface="Times New Roman" pitchFamily="18" charset="0"/>
                <a:cs typeface="Times New Roman" pitchFamily="18" charset="0"/>
              </a:rPr>
              <a:t>RAM :                	256 MB Ram</a:t>
            </a:r>
          </a:p>
          <a:p>
            <a:pPr lvl="0">
              <a:buFont typeface="Wingdings" pitchFamily="2" charset="2"/>
              <a:buChar char="Ø"/>
            </a:pPr>
            <a:r>
              <a:rPr lang="en-US" sz="2800" dirty="0">
                <a:latin typeface="Times New Roman" pitchFamily="18" charset="0"/>
                <a:cs typeface="Times New Roman" pitchFamily="18" charset="0"/>
              </a:rPr>
              <a:t>Browser :            	Internet Explorer, Mozilla 				Firefox, Google Chrome</a:t>
            </a:r>
          </a:p>
          <a:p>
            <a:pPr lvl="0">
              <a:buFont typeface="Wingdings" pitchFamily="2" charset="2"/>
              <a:buChar char="Ø"/>
            </a:pPr>
            <a:r>
              <a:rPr lang="en-US" sz="2800" dirty="0">
                <a:latin typeface="Times New Roman" pitchFamily="18" charset="0"/>
                <a:cs typeface="Times New Roman" pitchFamily="18" charset="0"/>
              </a:rPr>
              <a:t>Hard Disk :         	2 GB</a:t>
            </a:r>
          </a:p>
          <a:p>
            <a:pPr lvl="0">
              <a:buFont typeface="Wingdings" pitchFamily="2" charset="2"/>
              <a:buChar char="Ø"/>
            </a:pPr>
            <a:r>
              <a:rPr lang="en-US" sz="2800" dirty="0">
                <a:latin typeface="Times New Roman" pitchFamily="18" charset="0"/>
                <a:cs typeface="Times New Roman" pitchFamily="18" charset="0"/>
              </a:rPr>
              <a:t>Operating System :   Windows XP/7 etc.</a:t>
            </a:r>
          </a:p>
          <a:p>
            <a:pPr>
              <a:buNone/>
            </a:pPr>
            <a:endParaRPr lang="en-US" sz="2800" dirty="0"/>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latin typeface="Times New Roman" pitchFamily="18" charset="0"/>
                <a:cs typeface="Times New Roman" pitchFamily="18" charset="0"/>
              </a:rPr>
              <a:t>Server Side:</a:t>
            </a:r>
          </a:p>
        </p:txBody>
      </p:sp>
      <p:sp>
        <p:nvSpPr>
          <p:cNvPr id="3" name="Content Placeholder 2"/>
          <p:cNvSpPr>
            <a:spLocks noGrp="1"/>
          </p:cNvSpPr>
          <p:nvPr>
            <p:ph idx="1"/>
          </p:nvPr>
        </p:nvSpPr>
        <p:spPr>
          <a:xfrm>
            <a:off x="457200" y="714356"/>
            <a:ext cx="8229600" cy="5411807"/>
          </a:xfrm>
        </p:spPr>
        <p:txBody>
          <a:bodyPr>
            <a:normAutofit/>
          </a:bodyPr>
          <a:lstStyle/>
          <a:p>
            <a:pPr>
              <a:buNone/>
            </a:pPr>
            <a:r>
              <a:rPr lang="en-US" sz="2800" b="1" dirty="0"/>
              <a:t> </a:t>
            </a:r>
          </a:p>
          <a:p>
            <a:pPr lvl="0">
              <a:buFont typeface="Wingdings" pitchFamily="2" charset="2"/>
              <a:buChar char="Ø"/>
            </a:pPr>
            <a:r>
              <a:rPr lang="en-US" sz="2800" dirty="0">
                <a:latin typeface="Times New Roman" pitchFamily="18" charset="0"/>
                <a:cs typeface="Times New Roman" pitchFamily="18" charset="0"/>
              </a:rPr>
              <a:t>Processor :       		</a:t>
            </a:r>
            <a:r>
              <a:rPr lang="en-US" sz="2800" dirty="0" err="1">
                <a:latin typeface="Times New Roman" pitchFamily="18" charset="0"/>
                <a:cs typeface="Times New Roman" pitchFamily="18" charset="0"/>
              </a:rPr>
              <a:t>PentiumIV</a:t>
            </a:r>
            <a:endParaRPr lang="en-US" sz="2800" dirty="0">
              <a:latin typeface="Times New Roman" pitchFamily="18" charset="0"/>
              <a:cs typeface="Times New Roman" pitchFamily="18" charset="0"/>
            </a:endParaRPr>
          </a:p>
          <a:p>
            <a:pPr lvl="0">
              <a:buFont typeface="Wingdings" pitchFamily="2" charset="2"/>
              <a:buChar char="Ø"/>
            </a:pPr>
            <a:r>
              <a:rPr lang="en-US" sz="2800" dirty="0">
                <a:latin typeface="Times New Roman" pitchFamily="18" charset="0"/>
                <a:cs typeface="Times New Roman" pitchFamily="18" charset="0"/>
              </a:rPr>
              <a:t>RAM :              		512 MB Ram</a:t>
            </a:r>
          </a:p>
          <a:p>
            <a:pPr lvl="0">
              <a:buFont typeface="Wingdings" pitchFamily="2" charset="2"/>
              <a:buChar char="Ø"/>
            </a:pPr>
            <a:r>
              <a:rPr lang="en-US" sz="2800" dirty="0">
                <a:latin typeface="Times New Roman" pitchFamily="18" charset="0"/>
                <a:cs typeface="Times New Roman" pitchFamily="18" charset="0"/>
              </a:rPr>
              <a:t>Hard Disk :       		10 GB</a:t>
            </a:r>
          </a:p>
          <a:p>
            <a:pPr lvl="0">
              <a:buFont typeface="Wingdings" pitchFamily="2" charset="2"/>
              <a:buChar char="Ø"/>
            </a:pPr>
            <a:r>
              <a:rPr lang="en-US" sz="2800" dirty="0">
                <a:latin typeface="Times New Roman" pitchFamily="18" charset="0"/>
                <a:cs typeface="Times New Roman" pitchFamily="18" charset="0"/>
              </a:rPr>
              <a:t>Operating System :     	Windows XP/7, etc.</a:t>
            </a:r>
          </a:p>
          <a:p>
            <a:pPr lvl="0">
              <a:buFont typeface="Wingdings" pitchFamily="2" charset="2"/>
              <a:buChar char="Ø"/>
            </a:pPr>
            <a:r>
              <a:rPr lang="en-US" sz="2800" dirty="0">
                <a:latin typeface="Times New Roman" pitchFamily="18" charset="0"/>
                <a:cs typeface="Times New Roman" pitchFamily="18" charset="0"/>
              </a:rPr>
              <a:t>Tools :                		Glass Fish  						Server, </a:t>
            </a:r>
            <a:r>
              <a:rPr lang="en-US" sz="2800" dirty="0" err="1">
                <a:latin typeface="Times New Roman" pitchFamily="18" charset="0"/>
                <a:cs typeface="Times New Roman" pitchFamily="18" charset="0"/>
              </a:rPr>
              <a:t>Mysql</a:t>
            </a:r>
            <a:r>
              <a:rPr lang="en-US" sz="2800" dirty="0">
                <a:latin typeface="Times New Roman" pitchFamily="18" charset="0"/>
                <a:cs typeface="Times New Roman" pitchFamily="18" charset="0"/>
              </a:rPr>
              <a:t>, etc.</a:t>
            </a:r>
          </a:p>
        </p:txBody>
      </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703282"/>
          </a:xfrm>
        </p:spPr>
        <p:txBody>
          <a:bodyPr>
            <a:normAutofit/>
          </a:bodyPr>
          <a:lstStyle/>
          <a:p>
            <a:pPr algn="l"/>
            <a:r>
              <a:rPr lang="en-US" sz="3200" b="1" dirty="0">
                <a:latin typeface="Times New Roman" pitchFamily="18" charset="0"/>
                <a:cs typeface="Times New Roman" pitchFamily="18" charset="0"/>
              </a:rPr>
              <a:t>Software Specifications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00034" y="500042"/>
            <a:ext cx="8229600" cy="5572165"/>
          </a:xfrm>
        </p:spPr>
        <p:txBody>
          <a:bodyPr>
            <a:normAutofit/>
          </a:bodyPr>
          <a:lstStyle/>
          <a:p>
            <a:pPr lvl="2">
              <a:buNone/>
            </a:pPr>
            <a:endParaRPr lang="en-US" sz="2800" dirty="0">
              <a:latin typeface="Times New Roman" pitchFamily="18" charset="0"/>
              <a:cs typeface="Times New Roman" pitchFamily="18" charset="0"/>
            </a:endParaRPr>
          </a:p>
          <a:p>
            <a:pPr>
              <a:buNone/>
            </a:pPr>
            <a:r>
              <a:rPr lang="en-US" sz="2800" dirty="0">
                <a:latin typeface="Times New Roman" pitchFamily="18" charset="0"/>
                <a:cs typeface="Times New Roman" pitchFamily="18" charset="0"/>
              </a:rPr>
              <a:t>Client on internet:</a:t>
            </a:r>
          </a:p>
          <a:p>
            <a:pPr lvl="0">
              <a:buFont typeface="Wingdings" pitchFamily="2" charset="2"/>
              <a:buChar char="Ø"/>
            </a:pPr>
            <a:r>
              <a:rPr lang="en-US" sz="2800" dirty="0" smtClean="0">
                <a:latin typeface="Times New Roman" pitchFamily="18" charset="0"/>
                <a:cs typeface="Times New Roman" pitchFamily="18" charset="0"/>
              </a:rPr>
              <a:t>Operating </a:t>
            </a:r>
            <a:r>
              <a:rPr lang="en-US" sz="2800" dirty="0">
                <a:latin typeface="Times New Roman" pitchFamily="18" charset="0"/>
                <a:cs typeface="Times New Roman" pitchFamily="18" charset="0"/>
              </a:rPr>
              <a:t>System : 		</a:t>
            </a:r>
            <a:r>
              <a:rPr lang="en-US" sz="2800" dirty="0" smtClean="0">
                <a:latin typeface="Times New Roman" pitchFamily="18" charset="0"/>
                <a:cs typeface="Times New Roman" pitchFamily="18" charset="0"/>
              </a:rPr>
              <a:t>Android</a:t>
            </a:r>
            <a:endParaRPr lang="en-US" sz="2800" dirty="0">
              <a:latin typeface="Times New Roman" pitchFamily="18" charset="0"/>
              <a:cs typeface="Times New Roman" pitchFamily="18" charset="0"/>
            </a:endParaRPr>
          </a:p>
          <a:p>
            <a:pPr lvl="0">
              <a:buFont typeface="Wingdings" pitchFamily="2" charset="2"/>
              <a:buChar char="Ø"/>
            </a:pPr>
            <a:r>
              <a:rPr lang="en-US" sz="2800" dirty="0">
                <a:latin typeface="Times New Roman" pitchFamily="18" charset="0"/>
                <a:cs typeface="Times New Roman" pitchFamily="18" charset="0"/>
              </a:rPr>
              <a:t>Operating System : 		Windows XP/7 etc.</a:t>
            </a:r>
          </a:p>
          <a:p>
            <a:pPr>
              <a:buNone/>
            </a:pPr>
            <a:r>
              <a:rPr lang="en-US" sz="2800" dirty="0">
                <a:latin typeface="Times New Roman" pitchFamily="18" charset="0"/>
                <a:cs typeface="Times New Roman" pitchFamily="18" charset="0"/>
              </a:rPr>
              <a:t>Database Server</a:t>
            </a:r>
            <a:r>
              <a:rPr lang="en-US" sz="2800" dirty="0" smtClean="0">
                <a:latin typeface="Times New Roman" pitchFamily="18" charset="0"/>
                <a:cs typeface="Times New Roman" pitchFamily="18" charset="0"/>
              </a:rPr>
              <a:t>: Firebase</a:t>
            </a:r>
            <a:endParaRPr lang="en-US" sz="2800"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p:txBody>
      </p:sp>
    </p:spTree>
  </p:cSld>
  <p:clrMapOvr>
    <a:masterClrMapping/>
  </p:clrMapOvr>
  <p:transition>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537</TotalTime>
  <Words>632</Words>
  <Application>Microsoft Office PowerPoint</Application>
  <PresentationFormat>On-screen Show (4:3)</PresentationFormat>
  <Paragraphs>135</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Facet</vt:lpstr>
      <vt:lpstr>Slide 1</vt:lpstr>
      <vt:lpstr>OUTLINE</vt:lpstr>
      <vt:lpstr>ABSTRACT </vt:lpstr>
      <vt:lpstr>INTRODUCTION </vt:lpstr>
      <vt:lpstr>SCOPE</vt:lpstr>
      <vt:lpstr>PROBLEMS IN EXISTING SYSTEM  </vt:lpstr>
      <vt:lpstr>SYSTEM  REQUIREMENT ANALYSIS </vt:lpstr>
      <vt:lpstr>Server Side:</vt:lpstr>
      <vt:lpstr>Software Specifications</vt:lpstr>
      <vt:lpstr>Development End: </vt:lpstr>
      <vt:lpstr>SYSTEM  FEASIBILITY</vt:lpstr>
      <vt:lpstr>Technical</vt:lpstr>
      <vt:lpstr>Behavioural  </vt:lpstr>
      <vt:lpstr>SYSTEM  DESIGN</vt:lpstr>
      <vt:lpstr>ACTIVITY DIAGRAMS </vt:lpstr>
      <vt:lpstr>USER LOGIN </vt:lpstr>
      <vt:lpstr>WRITE A REVIEW</vt:lpstr>
      <vt:lpstr>VIEW SHOP</vt:lpstr>
      <vt:lpstr>SEARCH  SHOP</vt:lpstr>
      <vt:lpstr>UPDATE SHOP DETAILS</vt:lpstr>
      <vt:lpstr>SEQUENCE DIAGRAMS</vt:lpstr>
      <vt:lpstr>USER LOGIN </vt:lpstr>
      <vt:lpstr>Class Diagram</vt:lpstr>
      <vt:lpstr>LIMITATIONS </vt:lpstr>
      <vt:lpstr>SCREENSHOTS </vt:lpstr>
      <vt:lpstr>Slide 26</vt:lpstr>
      <vt:lpstr>Slide 27</vt:lpstr>
      <vt:lpstr>CONCLUSION</vt:lpstr>
      <vt:lpstr>FUTURE  SCOPE</vt:lpstr>
      <vt:lpstr>REFERENCES</vt:lpstr>
      <vt:lpstr>Slide 31</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HP</dc:creator>
  <cp:lastModifiedBy>7</cp:lastModifiedBy>
  <cp:revision>118</cp:revision>
  <dcterms:created xsi:type="dcterms:W3CDTF">2013-10-27T08:25:01Z</dcterms:created>
  <dcterms:modified xsi:type="dcterms:W3CDTF">2018-11-13T07:40:49Z</dcterms:modified>
</cp:coreProperties>
</file>